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Lst>
  <p:notesMasterIdLst>
    <p:notesMasterId r:id="rId16"/>
  </p:notesMasterIdLst>
  <p:handoutMasterIdLst>
    <p:handoutMasterId r:id="rId17"/>
  </p:handoutMasterIdLst>
  <p:sldIdLst>
    <p:sldId id="694" r:id="rId2"/>
    <p:sldId id="697" r:id="rId3"/>
    <p:sldId id="712" r:id="rId4"/>
    <p:sldId id="724" r:id="rId5"/>
    <p:sldId id="713" r:id="rId6"/>
    <p:sldId id="715" r:id="rId7"/>
    <p:sldId id="716" r:id="rId8"/>
    <p:sldId id="725" r:id="rId9"/>
    <p:sldId id="717" r:id="rId10"/>
    <p:sldId id="718" r:id="rId11"/>
    <p:sldId id="719" r:id="rId12"/>
    <p:sldId id="720" r:id="rId13"/>
    <p:sldId id="721" r:id="rId14"/>
    <p:sldId id="722" r:id="rId15"/>
  </p:sldIdLst>
  <p:sldSz cx="9144000" cy="6858000" type="screen4x3"/>
  <p:notesSz cx="9925050"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9FFFF"/>
    <a:srgbClr val="7A8B9C"/>
    <a:srgbClr val="005EA4"/>
    <a:srgbClr val="000099"/>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27" autoAdjust="0"/>
    <p:restoredTop sz="98589" autoAdjust="0"/>
  </p:normalViewPr>
  <p:slideViewPr>
    <p:cSldViewPr>
      <p:cViewPr varScale="1">
        <p:scale>
          <a:sx n="69" d="100"/>
          <a:sy n="69"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4301713" cy="340157"/>
          </a:xfrm>
          <a:prstGeom prst="rect">
            <a:avLst/>
          </a:prstGeom>
        </p:spPr>
        <p:txBody>
          <a:bodyPr vert="horz" lIns="92117" tIns="46058" rIns="92117" bIns="46058" rtlCol="0"/>
          <a:lstStyle>
            <a:lvl1pPr algn="l">
              <a:defRPr sz="1200"/>
            </a:lvl1pPr>
          </a:lstStyle>
          <a:p>
            <a:endParaRPr lang="ru-RU"/>
          </a:p>
        </p:txBody>
      </p:sp>
      <p:sp>
        <p:nvSpPr>
          <p:cNvPr id="3" name="Дата 2"/>
          <p:cNvSpPr>
            <a:spLocks noGrp="1"/>
          </p:cNvSpPr>
          <p:nvPr>
            <p:ph type="dt" sz="quarter" idx="1"/>
          </p:nvPr>
        </p:nvSpPr>
        <p:spPr>
          <a:xfrm>
            <a:off x="5620999" y="2"/>
            <a:ext cx="4301712" cy="340157"/>
          </a:xfrm>
          <a:prstGeom prst="rect">
            <a:avLst/>
          </a:prstGeom>
        </p:spPr>
        <p:txBody>
          <a:bodyPr vert="horz" lIns="92117" tIns="46058" rIns="92117" bIns="46058" rtlCol="0"/>
          <a:lstStyle>
            <a:lvl1pPr algn="r">
              <a:defRPr sz="1200"/>
            </a:lvl1pPr>
          </a:lstStyle>
          <a:p>
            <a:fld id="{B30BB40F-876B-44BC-A0A9-CB85077F54F6}" type="datetimeFigureOut">
              <a:rPr lang="ru-RU" smtClean="0"/>
              <a:pPr/>
              <a:t>26.08.2020</a:t>
            </a:fld>
            <a:endParaRPr lang="ru-RU"/>
          </a:p>
        </p:txBody>
      </p:sp>
      <p:sp>
        <p:nvSpPr>
          <p:cNvPr id="4" name="Нижний колонтитул 3"/>
          <p:cNvSpPr>
            <a:spLocks noGrp="1"/>
          </p:cNvSpPr>
          <p:nvPr>
            <p:ph type="ftr" sz="quarter" idx="2"/>
          </p:nvPr>
        </p:nvSpPr>
        <p:spPr>
          <a:xfrm>
            <a:off x="1" y="6456424"/>
            <a:ext cx="4301713" cy="340157"/>
          </a:xfrm>
          <a:prstGeom prst="rect">
            <a:avLst/>
          </a:prstGeom>
        </p:spPr>
        <p:txBody>
          <a:bodyPr vert="horz" lIns="92117" tIns="46058" rIns="92117" bIns="46058" rtlCol="0" anchor="b"/>
          <a:lstStyle>
            <a:lvl1pPr algn="l">
              <a:defRPr sz="1200"/>
            </a:lvl1pPr>
          </a:lstStyle>
          <a:p>
            <a:endParaRPr lang="ru-RU"/>
          </a:p>
        </p:txBody>
      </p:sp>
      <p:sp>
        <p:nvSpPr>
          <p:cNvPr id="5" name="Номер слайда 4"/>
          <p:cNvSpPr>
            <a:spLocks noGrp="1"/>
          </p:cNvSpPr>
          <p:nvPr>
            <p:ph type="sldNum" sz="quarter" idx="3"/>
          </p:nvPr>
        </p:nvSpPr>
        <p:spPr>
          <a:xfrm>
            <a:off x="5620999" y="6456424"/>
            <a:ext cx="4301712" cy="340157"/>
          </a:xfrm>
          <a:prstGeom prst="rect">
            <a:avLst/>
          </a:prstGeom>
        </p:spPr>
        <p:txBody>
          <a:bodyPr vert="horz" lIns="92117" tIns="46058" rIns="92117" bIns="46058" rtlCol="0" anchor="b"/>
          <a:lstStyle>
            <a:lvl1pPr algn="r">
              <a:defRPr sz="1200"/>
            </a:lvl1pPr>
          </a:lstStyle>
          <a:p>
            <a:fld id="{3BDCBC67-C737-4AF3-A31A-890F46BFBCC4}" type="slidenum">
              <a:rPr lang="ru-RU" smtClean="0"/>
              <a:pPr/>
              <a:t>‹#›</a:t>
            </a:fld>
            <a:endParaRPr lang="ru-RU"/>
          </a:p>
        </p:txBody>
      </p:sp>
    </p:spTree>
    <p:extLst>
      <p:ext uri="{BB962C8B-B14F-4D97-AF65-F5344CB8AC3E}">
        <p14:creationId xmlns="" xmlns:p14="http://schemas.microsoft.com/office/powerpoint/2010/main" val="651834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4301937" cy="340210"/>
          </a:xfrm>
          <a:prstGeom prst="rect">
            <a:avLst/>
          </a:prstGeom>
        </p:spPr>
        <p:txBody>
          <a:bodyPr vert="horz" wrap="square" lIns="91426" tIns="45713" rIns="91426" bIns="45713" numCol="1" anchor="t" anchorCtr="0" compatLnSpc="1">
            <a:prstTxWarp prst="textNoShape">
              <a:avLst/>
            </a:prstTxWarp>
          </a:bodyPr>
          <a:lstStyle>
            <a:lvl1pPr>
              <a:defRPr sz="1200">
                <a:latin typeface="Calibri" pitchFamily="34" charset="0"/>
                <a:cs typeface="Arial" charset="0"/>
              </a:defRPr>
            </a:lvl1pPr>
          </a:lstStyle>
          <a:p>
            <a:pPr>
              <a:defRPr/>
            </a:pPr>
            <a:endParaRPr lang="ru-RU"/>
          </a:p>
        </p:txBody>
      </p:sp>
      <p:sp>
        <p:nvSpPr>
          <p:cNvPr id="3" name="Дата 2"/>
          <p:cNvSpPr>
            <a:spLocks noGrp="1"/>
          </p:cNvSpPr>
          <p:nvPr>
            <p:ph type="dt" idx="1"/>
          </p:nvPr>
        </p:nvSpPr>
        <p:spPr>
          <a:xfrm>
            <a:off x="5620797" y="1"/>
            <a:ext cx="4301937" cy="340210"/>
          </a:xfrm>
          <a:prstGeom prst="rect">
            <a:avLst/>
          </a:prstGeom>
        </p:spPr>
        <p:txBody>
          <a:bodyPr vert="horz" wrap="square" lIns="91426" tIns="45713" rIns="91426" bIns="45713" numCol="1" anchor="t" anchorCtr="0" compatLnSpc="1">
            <a:prstTxWarp prst="textNoShape">
              <a:avLst/>
            </a:prstTxWarp>
          </a:bodyPr>
          <a:lstStyle>
            <a:lvl1pPr algn="r">
              <a:defRPr sz="1200">
                <a:latin typeface="Calibri" pitchFamily="34" charset="0"/>
                <a:cs typeface="Arial" charset="0"/>
              </a:defRPr>
            </a:lvl1pPr>
          </a:lstStyle>
          <a:p>
            <a:pPr>
              <a:defRPr/>
            </a:pPr>
            <a:fld id="{2875CD3E-2D9D-405B-A4A0-C410CA4433CE}" type="datetimeFigureOut">
              <a:rPr lang="ru-RU"/>
              <a:pPr>
                <a:defRPr/>
              </a:pPr>
              <a:t>26.08.2020</a:t>
            </a:fld>
            <a:endParaRPr lang="ru-RU"/>
          </a:p>
        </p:txBody>
      </p:sp>
      <p:sp>
        <p:nvSpPr>
          <p:cNvPr id="4" name="Образ слайда 3"/>
          <p:cNvSpPr>
            <a:spLocks noGrp="1" noRot="1" noChangeAspect="1"/>
          </p:cNvSpPr>
          <p:nvPr>
            <p:ph type="sldImg" idx="2"/>
          </p:nvPr>
        </p:nvSpPr>
        <p:spPr>
          <a:xfrm>
            <a:off x="3263900" y="509588"/>
            <a:ext cx="3397250" cy="2549525"/>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992042" y="3229278"/>
            <a:ext cx="7940968" cy="3058628"/>
          </a:xfrm>
          <a:prstGeom prst="rect">
            <a:avLst/>
          </a:prstGeom>
        </p:spPr>
        <p:txBody>
          <a:bodyPr vert="horz" wrap="square" lIns="91426" tIns="45713" rIns="91426" bIns="45713"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2" y="6456380"/>
            <a:ext cx="4301937" cy="340210"/>
          </a:xfrm>
          <a:prstGeom prst="rect">
            <a:avLst/>
          </a:prstGeom>
        </p:spPr>
        <p:txBody>
          <a:bodyPr vert="horz" wrap="square" lIns="91426" tIns="45713" rIns="91426" bIns="45713" numCol="1" anchor="b" anchorCtr="0" compatLnSpc="1">
            <a:prstTxWarp prst="textNoShape">
              <a:avLst/>
            </a:prstTxWarp>
          </a:bodyPr>
          <a:lstStyle>
            <a:lvl1pPr>
              <a:defRPr sz="1200">
                <a:latin typeface="Calibri" pitchFamily="34" charset="0"/>
                <a:cs typeface="Arial" charset="0"/>
              </a:defRPr>
            </a:lvl1pPr>
          </a:lstStyle>
          <a:p>
            <a:pPr>
              <a:defRPr/>
            </a:pPr>
            <a:endParaRPr lang="ru-RU"/>
          </a:p>
        </p:txBody>
      </p:sp>
      <p:sp>
        <p:nvSpPr>
          <p:cNvPr id="7" name="Номер слайда 6"/>
          <p:cNvSpPr>
            <a:spLocks noGrp="1"/>
          </p:cNvSpPr>
          <p:nvPr>
            <p:ph type="sldNum" sz="quarter" idx="5"/>
          </p:nvPr>
        </p:nvSpPr>
        <p:spPr>
          <a:xfrm>
            <a:off x="5620797" y="6456380"/>
            <a:ext cx="4301937" cy="340210"/>
          </a:xfrm>
          <a:prstGeom prst="rect">
            <a:avLst/>
          </a:prstGeom>
        </p:spPr>
        <p:txBody>
          <a:bodyPr vert="horz" wrap="square" lIns="91426" tIns="45713" rIns="91426" bIns="45713" numCol="1" anchor="b" anchorCtr="0" compatLnSpc="1">
            <a:prstTxWarp prst="textNoShape">
              <a:avLst/>
            </a:prstTxWarp>
          </a:bodyPr>
          <a:lstStyle>
            <a:lvl1pPr algn="r">
              <a:defRPr sz="1200">
                <a:latin typeface="Calibri" pitchFamily="34" charset="0"/>
                <a:cs typeface="Arial" charset="0"/>
              </a:defRPr>
            </a:lvl1pPr>
          </a:lstStyle>
          <a:p>
            <a:pPr>
              <a:defRPr/>
            </a:pPr>
            <a:fld id="{F9563809-B55A-401E-B099-82708EE51D6E}" type="slidenum">
              <a:rPr lang="ru-RU"/>
              <a:pPr>
                <a:defRPr/>
              </a:pPr>
              <a:t>‹#›</a:t>
            </a:fld>
            <a:endParaRPr lang="ru-RU"/>
          </a:p>
        </p:txBody>
      </p:sp>
    </p:spTree>
    <p:extLst>
      <p:ext uri="{BB962C8B-B14F-4D97-AF65-F5344CB8AC3E}">
        <p14:creationId xmlns="" xmlns:p14="http://schemas.microsoft.com/office/powerpoint/2010/main" val="2002764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36E495B-02DC-49FF-BA9D-356BDD00CEBB}" type="datetimeFigureOut">
              <a:rPr lang="ru-RU" smtClean="0"/>
              <a:pPr>
                <a:defRPr/>
              </a:pPr>
              <a:t>26.08.2020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F7DC4A-92F8-48AA-B425-87769A5668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07F63B0-E5D0-4B69-8CDA-9FEE1E49D695}" type="datetimeFigureOut">
              <a:rPr lang="ru-RU" smtClean="0"/>
              <a:pPr>
                <a:defRPr/>
              </a:pPr>
              <a:t>26.08.2020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85BCAA-A75A-4D35-9953-6EE2798EDEA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794CA1-8EF5-457B-8C62-06F54FF8C1C7}" type="datetimeFigureOut">
              <a:rPr lang="ru-RU" smtClean="0"/>
              <a:pPr>
                <a:defRPr/>
              </a:pPr>
              <a:t>26.08.2020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303D30-3BC4-4CEF-A3E0-D200349F03A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8ED8C70F-7BB5-4277-B0A3-AD0B85F05F8B}" type="datetimeFigureOut">
              <a:rPr lang="ru-RU" smtClean="0"/>
              <a:pPr>
                <a:defRPr/>
              </a:pPr>
              <a:t>26.08.2020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3F0627B-AAFB-409C-A450-319F7916F9F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fld id="{90B7B600-262A-4FF7-82EC-C2448C85EC8C}" type="datetimeFigureOut">
              <a:rPr lang="ru-RU" smtClean="0"/>
              <a:pPr>
                <a:defRPr/>
              </a:pPr>
              <a:t>26.08.2020</a:t>
            </a:fld>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0BD1A889-206E-4875-A171-4C56A62B4FEC}" type="slidenum">
              <a:rPr lang="ru-RU"/>
              <a:pPr>
                <a:defRPr/>
              </a:pPr>
              <a:t>‹#›</a:t>
            </a:fld>
            <a:endParaRPr lang="ru-RU"/>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33DB454-2ACF-4E55-B8AF-9982D0513698}" type="datetimeFigureOut">
              <a:rPr lang="ru-RU" smtClean="0"/>
              <a:pPr>
                <a:defRPr/>
              </a:pPr>
              <a:t>26.08.2020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DC8C44D-0136-49D8-94BC-B663856DA73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AA0B5E-7A13-481D-B15D-DB46667F7077}" type="datetimeFigureOut">
              <a:rPr lang="ru-RU" smtClean="0"/>
              <a:pPr>
                <a:defRPr/>
              </a:pPr>
              <a:t>26.08.2020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D6EA93-E1D8-41D9-96D9-C78C64F048F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DB01875-73E7-4516-A3B8-E3EA5EB1EA36}" type="datetimeFigureOut">
              <a:rPr lang="ru-RU" smtClean="0"/>
              <a:pPr>
                <a:defRPr/>
              </a:pPr>
              <a:t>26.08.2020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D86B72-8F8A-4EF1-913F-78E150A6F6C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86D6CC-0A8A-4982-99E5-703799547B07}" type="datetimeFigureOut">
              <a:rPr lang="ru-RU" smtClean="0"/>
              <a:pPr>
                <a:defRPr/>
              </a:pPr>
              <a:t>26.08.2020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93E3BB-5392-457D-8A97-122C7B7B3EE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58D4F42-4DD6-43CA-B5AC-99933CA200E9}" type="datetimeFigureOut">
              <a:rPr lang="ru-RU" smtClean="0"/>
              <a:pPr>
                <a:defRPr/>
              </a:pPr>
              <a:t>26.08.2020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7843AB-7C6E-462F-8E21-DA5E2A74413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C5E00D6-B757-48AF-AD17-A14DC1140481}" type="datetimeFigureOut">
              <a:rPr lang="ru-RU" smtClean="0"/>
              <a:pPr>
                <a:defRPr/>
              </a:pPr>
              <a:t>26.08.2020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44E572B-9C87-4F45-A13F-AEDD978EF84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7B677DC-1D2A-49CF-8793-0816A470BD05}" type="datetimeFigureOut">
              <a:rPr lang="ru-RU" smtClean="0"/>
              <a:pPr>
                <a:defRPr/>
              </a:pPr>
              <a:t>26.08.2020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DE8C677-1514-489E-938D-791591A6647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6FE273C-5A90-42C0-9455-E90991E2E884}" type="datetimeFigureOut">
              <a:rPr lang="ru-RU" smtClean="0"/>
              <a:pPr>
                <a:defRPr/>
              </a:pPr>
              <a:t>26.08.2020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3F9152-025D-4553-803A-413160B11ED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A7A0DBB-2128-46C8-B064-46416EA7FEBF}" type="datetimeFigureOut">
              <a:rPr lang="ru-RU" smtClean="0"/>
              <a:pPr>
                <a:defRPr/>
              </a:pPr>
              <a:t>26.08.2020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03ED61-CC10-4444-817B-5E25B96DE95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cs typeface="Arial" charset="0"/>
              </a:defRPr>
            </a:lvl1pPr>
          </a:lstStyle>
          <a:p>
            <a:pPr>
              <a:defRPr/>
            </a:pPr>
            <a:fld id="{E6875B3D-668F-47B8-9B66-562EADA45F8D}" type="datetimeFigureOut">
              <a:rPr lang="ru-RU" smtClean="0"/>
              <a:pPr>
                <a:defRPr/>
              </a:pPr>
              <a:t>26.08.2020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itchFamily="18" charset="0"/>
                <a:cs typeface="Arial" charset="0"/>
              </a:defRPr>
            </a:lvl1pPr>
          </a:lstStyle>
          <a:p>
            <a:pPr>
              <a:defRPr/>
            </a:pPr>
            <a:fld id="{AD79B555-0F87-44B3-A2B2-C033431084D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9" r:id="rId13"/>
    <p:sldLayoutId id="214748431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zholdasova.v@ablaikhan.kz" TargetMode="External"/><Relationship Id="rId7" Type="http://schemas.openxmlformats.org/officeDocument/2006/relationships/hyperlink" Target="mailto:saduakasova.i@ablaikhan.kz" TargetMode="External"/><Relationship Id="rId2" Type="http://schemas.openxmlformats.org/officeDocument/2006/relationships/hyperlink" Target="mailto:temirgalieva.b@ablaikhan.kz" TargetMode="External"/><Relationship Id="rId1" Type="http://schemas.openxmlformats.org/officeDocument/2006/relationships/slideLayout" Target="../slideLayouts/slideLayout12.xml"/><Relationship Id="rId6" Type="http://schemas.openxmlformats.org/officeDocument/2006/relationships/hyperlink" Target="mailto:daut.m@ablaikhan.kz" TargetMode="External"/><Relationship Id="rId5" Type="http://schemas.openxmlformats.org/officeDocument/2006/relationships/hyperlink" Target="mailto:nusip.sh@ablaikhan.kz" TargetMode="External"/><Relationship Id="rId4" Type="http://schemas.openxmlformats.org/officeDocument/2006/relationships/hyperlink" Target="mailto:moldabekova.a@ablaikhan.k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saduakasova.i@ablaikhan.kz"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1082;obes.a@ablaikhan.kz"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p:nvPr>
        </p:nvSpPr>
        <p:spPr>
          <a:xfrm>
            <a:off x="457200" y="1214423"/>
            <a:ext cx="8229600" cy="4916502"/>
          </a:xfrm>
        </p:spPr>
        <p:txBody>
          <a:bodyPr/>
          <a:lstStyle/>
          <a:p>
            <a:pPr algn="ctr">
              <a:buNone/>
            </a:pPr>
            <a:endParaRPr lang="ru-RU" sz="4500" dirty="0" smtClean="0">
              <a:solidFill>
                <a:schemeClr val="tx2">
                  <a:lumMod val="50000"/>
                </a:schemeClr>
              </a:solidFill>
            </a:endParaRPr>
          </a:p>
          <a:p>
            <a:pPr algn="ctr">
              <a:buNone/>
            </a:pPr>
            <a:r>
              <a:rPr lang="kk-KZ" sz="4000" b="1" dirty="0" smtClean="0"/>
              <a:t>СТУДЕНТТЕРГЕ ҚЫЗМЕТ КӨРСЕТУ ОРТАЛЫҒЫ</a:t>
            </a:r>
          </a:p>
          <a:p>
            <a:pPr algn="ctr">
              <a:buNone/>
            </a:pPr>
            <a:endParaRPr lang="ru-RU" sz="4000" dirty="0" smtClean="0"/>
          </a:p>
          <a:p>
            <a:pPr algn="ctr">
              <a:buNone/>
            </a:pPr>
            <a:r>
              <a:rPr lang="kk-KZ" sz="3600" b="1" dirty="0" smtClean="0"/>
              <a:t>Абылай хан атындағы  ҚазХҚжәнеӘТУ</a:t>
            </a:r>
            <a:endParaRPr lang="ru-RU" sz="3600" dirty="0" smtClean="0"/>
          </a:p>
          <a:p>
            <a:pPr>
              <a:buNone/>
            </a:pPr>
            <a:r>
              <a:rPr lang="kk-KZ" sz="4800" b="1" dirty="0" smtClean="0"/>
              <a:t> </a:t>
            </a:r>
            <a:endParaRPr lang="ru-RU" sz="4800" dirty="0" smtClean="0"/>
          </a:p>
          <a:p>
            <a:pPr algn="ctr">
              <a:buNone/>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484784"/>
            <a:ext cx="7920880" cy="4278094"/>
          </a:xfrm>
          <a:prstGeom prst="rect">
            <a:avLst/>
          </a:prstGeom>
        </p:spPr>
        <p:txBody>
          <a:bodyPr wrap="square">
            <a:spAutoFit/>
          </a:bodyPr>
          <a:lstStyle/>
          <a:p>
            <a:pPr algn="ctr"/>
            <a:r>
              <a:rPr lang="kk-KZ" sz="1600" dirty="0" smtClean="0">
                <a:solidFill>
                  <a:srgbClr val="FF0000"/>
                </a:solidFill>
              </a:rPr>
              <a:t>Сабақтарды жіберіп алған жағдайда не істеу керек?</a:t>
            </a:r>
          </a:p>
          <a:p>
            <a:pPr algn="ctr"/>
            <a:endParaRPr lang="ru-RU" sz="1600" dirty="0" smtClean="0">
              <a:solidFill>
                <a:srgbClr val="FF0000"/>
              </a:solidFill>
            </a:endParaRPr>
          </a:p>
          <a:p>
            <a:r>
              <a:rPr lang="kk-KZ" sz="1600" b="1" dirty="0" smtClean="0"/>
              <a:t>1-қадам </a:t>
            </a:r>
            <a:r>
              <a:rPr lang="kk-KZ" sz="1600" dirty="0" smtClean="0"/>
              <a:t>A4  форматында факультет деканының атына өтініш жазу + жеке </a:t>
            </a:r>
            <a:r>
              <a:rPr lang="kk-KZ" sz="1600" dirty="0" smtClean="0"/>
              <a:t>куәлігі, </a:t>
            </a:r>
            <a:r>
              <a:rPr lang="kk-KZ" sz="1600" dirty="0" smtClean="0"/>
              <a:t>ауырғаны туралы анықтаманы (сканерленген түрде) қоса тіркеп, kobes.a@ablaikhan.kz поштасына өтінішті  жіберу.</a:t>
            </a:r>
            <a:endParaRPr lang="ru-RU" sz="1600" dirty="0" smtClean="0"/>
          </a:p>
          <a:p>
            <a:r>
              <a:rPr lang="kk-KZ" sz="1600" b="1" dirty="0" smtClean="0"/>
              <a:t>2-қадам </a:t>
            </a:r>
            <a:r>
              <a:rPr lang="kk-KZ" sz="1600" dirty="0" smtClean="0"/>
              <a:t> СҚКО </a:t>
            </a:r>
            <a:r>
              <a:rPr lang="kk-KZ" sz="1600" dirty="0" smtClean="0"/>
              <a:t>маманы құжатты алады және оқу бөлімшелері </a:t>
            </a:r>
            <a:r>
              <a:rPr lang="kk-KZ" sz="1600" dirty="0" smtClean="0"/>
              <a:t>басшылары  </a:t>
            </a:r>
            <a:r>
              <a:rPr lang="kk-KZ" sz="1600" dirty="0" smtClean="0"/>
              <a:t>қолын қойдырып, қол қойылған өтініш </a:t>
            </a:r>
            <a:r>
              <a:rPr lang="kk-KZ" sz="1600" dirty="0" smtClean="0"/>
              <a:t>негізінде қарыз сабақтарды өтеуге өкім шығарады </a:t>
            </a:r>
            <a:r>
              <a:rPr lang="kk-KZ" sz="1600" dirty="0" smtClean="0"/>
              <a:t>және жеке кесте жасау үшін </a:t>
            </a:r>
            <a:r>
              <a:rPr lang="kk-KZ" sz="1600" dirty="0" smtClean="0"/>
              <a:t>өкімді </a:t>
            </a:r>
            <a:r>
              <a:rPr lang="kk-KZ" sz="1600" dirty="0" smtClean="0"/>
              <a:t>кеңсе тіркеушісіне  береді.</a:t>
            </a:r>
            <a:endParaRPr lang="ru-RU" sz="1600" dirty="0" smtClean="0"/>
          </a:p>
          <a:p>
            <a:r>
              <a:rPr lang="kk-KZ" sz="1600" b="1" dirty="0" smtClean="0"/>
              <a:t>3-қадам</a:t>
            </a:r>
            <a:r>
              <a:rPr lang="kk-KZ" sz="1600" dirty="0" smtClean="0"/>
              <a:t> </a:t>
            </a:r>
            <a:r>
              <a:rPr lang="kk-KZ" sz="1600" dirty="0" smtClean="0"/>
              <a:t>СҚКО </a:t>
            </a:r>
            <a:r>
              <a:rPr lang="kk-KZ" sz="1600" dirty="0" smtClean="0"/>
              <a:t>өкімді </a:t>
            </a:r>
            <a:r>
              <a:rPr lang="kk-KZ" sz="1600" dirty="0" smtClean="0"/>
              <a:t>және жеке кестені білім алушының жеке поштасына </a:t>
            </a:r>
            <a:r>
              <a:rPr lang="kk-KZ" sz="1600" dirty="0" smtClean="0"/>
              <a:t>сканерленген </a:t>
            </a:r>
            <a:r>
              <a:rPr lang="kk-KZ" sz="1600" dirty="0" smtClean="0"/>
              <a:t>түрде жібереді.</a:t>
            </a:r>
            <a:endParaRPr lang="ru-RU" sz="1600" dirty="0" smtClean="0"/>
          </a:p>
          <a:p>
            <a:r>
              <a:rPr lang="kk-KZ" sz="1600" b="1" dirty="0" smtClean="0"/>
              <a:t>4-қадам </a:t>
            </a:r>
            <a:r>
              <a:rPr lang="kk-KZ" sz="1600" dirty="0" smtClean="0"/>
              <a:t>факультеттің кеңсе тіркеушісі сабақтың қарызын немесе айырмасын онлайн қабылдау үшін </a:t>
            </a:r>
            <a:r>
              <a:rPr lang="kk-KZ" sz="1600" dirty="0" smtClean="0"/>
              <a:t>өкімді және жеке </a:t>
            </a:r>
            <a:r>
              <a:rPr lang="kk-KZ" sz="1600" dirty="0" smtClean="0"/>
              <a:t>кестені оқытушының жеке </a:t>
            </a:r>
            <a:r>
              <a:rPr lang="kk-KZ" sz="1600" dirty="0" smtClean="0"/>
              <a:t>поштасына сканерленген түрде жібереді. Кеңсе тіркеушісі жоғарыда көрсетілген құжаттардың мерзімінде орындалуын қатаң бақылайды.</a:t>
            </a:r>
            <a:endParaRPr lang="ru-RU" sz="1600" dirty="0" smtClean="0"/>
          </a:p>
          <a:p>
            <a:r>
              <a:rPr lang="kk-KZ" sz="1600" b="1" dirty="0" smtClean="0"/>
              <a:t>5-қадам  </a:t>
            </a:r>
            <a:r>
              <a:rPr lang="kk-KZ" sz="1600" dirty="0" smtClean="0"/>
              <a:t>оқытушы қойылған бағаны 1С бағдарламасына енгізу үшін кеңсе тіркеушісіне жібереді. Студент алған бағасын </a:t>
            </a:r>
            <a:r>
              <a:rPr lang="kk-KZ" sz="1600" dirty="0" smtClean="0"/>
              <a:t>өзінің жеке </a:t>
            </a:r>
            <a:r>
              <a:rPr lang="kk-KZ" sz="1600" dirty="0" smtClean="0"/>
              <a:t>кабинетіндегі жинақтау ведомосінен  көре алады.</a:t>
            </a:r>
            <a:endParaRPr lang="ru-RU" sz="1600" dirty="0"/>
          </a:p>
        </p:txBody>
      </p:sp>
    </p:spTree>
    <p:extLst>
      <p:ext uri="{BB962C8B-B14F-4D97-AF65-F5344CB8AC3E}">
        <p14:creationId xmlns="" xmlns:p14="http://schemas.microsoft.com/office/powerpoint/2010/main" val="300865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268760"/>
            <a:ext cx="7848872" cy="4401205"/>
          </a:xfrm>
          <a:prstGeom prst="rect">
            <a:avLst/>
          </a:prstGeom>
        </p:spPr>
        <p:txBody>
          <a:bodyPr wrap="square">
            <a:spAutoFit/>
          </a:bodyPr>
          <a:lstStyle/>
          <a:p>
            <a:pPr algn="ctr"/>
            <a:r>
              <a:rPr lang="kk-KZ" sz="1400" dirty="0" smtClean="0">
                <a:solidFill>
                  <a:srgbClr val="FF0000"/>
                </a:solidFill>
              </a:rPr>
              <a:t>Ауыстыру  және қалпына келтіру </a:t>
            </a:r>
            <a:endParaRPr lang="ru-RU" sz="1400" dirty="0" smtClean="0">
              <a:solidFill>
                <a:srgbClr val="FF0000"/>
              </a:solidFill>
            </a:endParaRPr>
          </a:p>
          <a:p>
            <a:r>
              <a:rPr lang="kk-KZ" sz="1400" dirty="0" smtClean="0"/>
              <a:t>- Білім алушыларды бір </a:t>
            </a:r>
            <a:r>
              <a:rPr lang="kk-KZ" sz="1400" dirty="0" smtClean="0"/>
              <a:t>ЖОО-нан</a:t>
            </a:r>
            <a:r>
              <a:rPr lang="kk-KZ" sz="1400" dirty="0" smtClean="0"/>
              <a:t>, екінші </a:t>
            </a:r>
            <a:r>
              <a:rPr lang="kk-KZ" sz="1400" dirty="0" smtClean="0"/>
              <a:t>ЖОО-на</a:t>
            </a:r>
            <a:r>
              <a:rPr lang="kk-KZ" sz="1400" dirty="0" smtClean="0"/>
              <a:t>, ЖОО ішінде оқытудың бір нысанынан екіншісіне, бір тілдік бөлімшеден екіншісіне, бір мамандықтан екіншісіне, ақылы негізден мемлекеттік білім беру тапсырысы бойынша оқуға ауыстыру жүзеге асырылады.</a:t>
            </a:r>
            <a:endParaRPr lang="ru-RU" sz="1400" dirty="0" smtClean="0"/>
          </a:p>
          <a:p>
            <a:r>
              <a:rPr lang="kk-KZ" sz="1400" dirty="0" smtClean="0"/>
              <a:t>- Білім алушыны ақылы негізден мемлекеттік білім беру тапсырысы бойынша оқуға ауыстыру білім беру грантын беру қағидаларына сәйкес оқу процесінде босаған білім беру гранттарын беру арқылы жүзеге асырылады.</a:t>
            </a:r>
            <a:endParaRPr lang="ru-RU" sz="1400" dirty="0" smtClean="0"/>
          </a:p>
          <a:p>
            <a:r>
              <a:rPr lang="kk-KZ" sz="1400" dirty="0" smtClean="0"/>
              <a:t>- Басқа жоғары оқу орындарының білім алушылары, егер олар жеке оқу жоспарына сәйкес игерілетін бағдарламаның бірінші академиялық кезеңін толық аяқтаған болса, оқудан шығарылғаннан кейін ауыстырылады немесе қайта қабылданады. Бұл ретте білім алушы оқу жоспарлары пәндерінің айырмашылығын ескере отырып, кез келген білім беру бағдарламасына, кез келген мамандыққа және қайта қабылдау кезінде оқудан шығару мерзіміне қарамастан кез келген </a:t>
            </a:r>
            <a:r>
              <a:rPr lang="kk-KZ" sz="1400" dirty="0" smtClean="0"/>
              <a:t>ЖОО-на </a:t>
            </a:r>
            <a:r>
              <a:rPr lang="kk-KZ" sz="1400" dirty="0" smtClean="0"/>
              <a:t>ауыстырылады немесе қайта қабылданады.</a:t>
            </a:r>
            <a:endParaRPr lang="ru-RU" sz="1400" dirty="0" smtClean="0"/>
          </a:p>
          <a:p>
            <a:r>
              <a:rPr lang="kk-KZ" sz="1400" dirty="0" smtClean="0"/>
              <a:t>- Білім алушыны бір білім беру бағдарламасынан екіншісіне, оқытудың бір түрінен екіншісіне ауыстыру тек ақылы </a:t>
            </a:r>
            <a:r>
              <a:rPr lang="kk-KZ" sz="1400" dirty="0" smtClean="0"/>
              <a:t>оқу негізінде  жүзеге </a:t>
            </a:r>
            <a:r>
              <a:rPr lang="kk-KZ" sz="1400" dirty="0" smtClean="0"/>
              <a:t>асырылады. Білім алушыны университет ішінде бір білім беру бағдарламасынан екіншісіне ауыстыру </a:t>
            </a:r>
            <a:r>
              <a:rPr lang="kk-KZ" sz="1400" dirty="0" smtClean="0"/>
              <a:t>үшін келісімшартпен бірге қосымша келісім қоса беріледі.</a:t>
            </a:r>
            <a:endParaRPr lang="ru-RU" sz="1400" dirty="0" smtClean="0"/>
          </a:p>
          <a:p>
            <a:r>
              <a:rPr lang="kk-KZ" sz="1400" dirty="0" smtClean="0"/>
              <a:t>-   Білім беру гранты бойынша оқитын </a:t>
            </a:r>
            <a:r>
              <a:rPr lang="kk-KZ" sz="1400" dirty="0" smtClean="0"/>
              <a:t>студент </a:t>
            </a:r>
            <a:r>
              <a:rPr lang="kk-KZ" sz="1400" dirty="0" smtClean="0"/>
              <a:t>білім беру грантын сақтай отырып, басқа </a:t>
            </a:r>
            <a:r>
              <a:rPr lang="kk-KZ" sz="1400" dirty="0" smtClean="0"/>
              <a:t>ЖОО-на </a:t>
            </a:r>
            <a:r>
              <a:rPr lang="kk-KZ" sz="1400" dirty="0" smtClean="0"/>
              <a:t>ауыса алады. </a:t>
            </a:r>
            <a:endParaRPr lang="ru-RU" sz="1400" dirty="0" smtClean="0"/>
          </a:p>
          <a:p>
            <a:r>
              <a:rPr lang="kk-KZ" sz="1400" dirty="0" smtClean="0"/>
              <a:t>- Ауыстыру және қалпына келтіру тек демалыс  уақытында жүргізіледі.</a:t>
            </a:r>
            <a:endParaRPr lang="ru-RU" sz="1400" dirty="0"/>
          </a:p>
        </p:txBody>
      </p:sp>
    </p:spTree>
    <p:extLst>
      <p:ext uri="{BB962C8B-B14F-4D97-AF65-F5344CB8AC3E}">
        <p14:creationId xmlns="" xmlns:p14="http://schemas.microsoft.com/office/powerpoint/2010/main" val="401670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AutoShape 1" descr="http://cloud.ablaikhan.kz/mail/?_task=mail&amp;_framed=1&amp;_action=get&amp;_mbox=INBOX&amp;_uid=4002&amp;_part=2"/>
          <p:cNvSpPr>
            <a:spLocks noChangeAspect="1" noChangeArrowheads="1"/>
          </p:cNvSpPr>
          <p:nvPr/>
        </p:nvSpPr>
        <p:spPr bwMode="auto">
          <a:xfrm>
            <a:off x="0" y="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8" name="Rectangle 6"/>
          <p:cNvSpPr>
            <a:spLocks noChangeArrowheads="1"/>
          </p:cNvSpPr>
          <p:nvPr/>
        </p:nvSpPr>
        <p:spPr bwMode="auto">
          <a:xfrm>
            <a:off x="683568" y="4810806"/>
            <a:ext cx="7488832"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endParaRPr kumimoji="0" lang="kk-KZ" alt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hangingPunct="0"/>
            <a:endParaRPr lang="kk-KZ" alt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k-KZ" altLang="ru-RU" sz="1400" b="0" i="0" u="none" strike="noStrike" cap="none" normalizeH="0" baseline="0" dirty="0" smtClean="0">
              <a:ln>
                <a:noFill/>
              </a:ln>
              <a:solidFill>
                <a:schemeClr val="tx1"/>
              </a:solidFill>
              <a:effectLst/>
              <a:latin typeface="+mn-lt"/>
            </a:endParaRPr>
          </a:p>
        </p:txBody>
      </p:sp>
      <p:pic>
        <p:nvPicPr>
          <p:cNvPr id="10" name="Рисунок 9"/>
          <p:cNvPicPr>
            <a:picLocks noChangeAspect="1"/>
          </p:cNvPicPr>
          <p:nvPr/>
        </p:nvPicPr>
        <p:blipFill>
          <a:blip r:embed="rId2" cstate="print">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5643570" y="1428736"/>
            <a:ext cx="2115403" cy="881963"/>
          </a:xfrm>
          <a:prstGeom prst="rect">
            <a:avLst/>
          </a:prstGeom>
          <a:solidFill>
            <a:srgbClr val="7A8B9C"/>
          </a:solidFill>
          <a:ln>
            <a:solidFill>
              <a:srgbClr val="F9FFFF"/>
            </a:solidFill>
          </a:ln>
          <a:effectLst>
            <a:glow rad="63500">
              <a:schemeClr val="accent1">
                <a:satMod val="175000"/>
                <a:alpha val="40000"/>
              </a:schemeClr>
            </a:glow>
          </a:effectLst>
        </p:spPr>
      </p:pic>
      <p:sp>
        <p:nvSpPr>
          <p:cNvPr id="4097" name="Rectangle 1"/>
          <p:cNvSpPr>
            <a:spLocks noChangeArrowheads="1"/>
          </p:cNvSpPr>
          <p:nvPr/>
        </p:nvSpPr>
        <p:spPr bwMode="auto">
          <a:xfrm>
            <a:off x="428596" y="2109162"/>
            <a:ext cx="821537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ID карта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ID карта (оқу корпустарына кіруге арналған карта) </a:t>
            </a:r>
            <a:r>
              <a:rPr kumimoji="0" lang="kk-KZ"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университет ғимараттарына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кіруге рұқсат беретін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фотосуреті бар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жеке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құжат. Картаның идентификаторын басқа адамға беруге, сондай-ақ басқа біреудің идентификаторын пайдалануға немесе оны қолдан жасауға тыйым салынады.Осы Ережені бұзғаны үшін студент жауапқа тартылады.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ID картаны университет береді. Жоғалған жағдайда қалпына келтіру ақылы ( 200 теңге университет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кассасына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төленеді).</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Картаның идентификаторын басқа адамға беруге, сондай-ақ басқа біреудің идентификаторын пайдалануға немесе оны қолдан жасауға тыйым салынады. Осы Ережені бұзғаны үшін студент жауапқа тартылады.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Қашықтан оқыту және университет корпусына кіру шектелген уақытта ID карталары берілмейді.</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Егер университетке бару қажет болса, ID картасын 2020 жылдың 1 қазанынан бастап студенттерге қызмет көрсету орталығынан алуға болады, жеке куәліктің болуы міндетті!</a:t>
            </a:r>
            <a:endParaRPr kumimoji="0" lang="kk-KZ" sz="1600" b="0"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 xmlns:p14="http://schemas.microsoft.com/office/powerpoint/2010/main" val="21713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08912" cy="5510739"/>
          </a:xfrm>
          <a:prstGeom prst="rect">
            <a:avLst/>
          </a:prstGeom>
        </p:spPr>
        <p:txBody>
          <a:bodyPr wrap="square">
            <a:spAutoFit/>
          </a:bodyPr>
          <a:lstStyle/>
          <a:p>
            <a:pPr algn="ctr"/>
            <a:r>
              <a:rPr lang="kk-KZ" sz="1400" dirty="0" smtClean="0">
                <a:solidFill>
                  <a:srgbClr val="FF0000"/>
                </a:solidFill>
              </a:rPr>
              <a:t>Студенттің </a:t>
            </a:r>
            <a:r>
              <a:rPr lang="kk-KZ" sz="1400" dirty="0" smtClean="0">
                <a:solidFill>
                  <a:srgbClr val="FF0000"/>
                </a:solidFill>
              </a:rPr>
              <a:t>«ОҢАЙ» көлік картасы</a:t>
            </a:r>
            <a:endParaRPr lang="kk-KZ" sz="1400" dirty="0" smtClean="0">
              <a:solidFill>
                <a:srgbClr val="FF0000"/>
              </a:solidFill>
            </a:endParaRPr>
          </a:p>
          <a:p>
            <a:pPr algn="ctr"/>
            <a:endParaRPr lang="ru-RU" sz="1400" dirty="0" smtClean="0">
              <a:solidFill>
                <a:srgbClr val="FF0000"/>
              </a:solidFill>
            </a:endParaRPr>
          </a:p>
          <a:p>
            <a:r>
              <a:rPr lang="kk-KZ" sz="1400" dirty="0" smtClean="0"/>
              <a:t>Қоғамдық көлікте жүру және Алматы қаласы бойынша жол жүру ақысын төлеу үшін "Оңай"картасы пайдаланылады. "Оңай" көлік картасын алу үшін мына </a:t>
            </a:r>
            <a:r>
              <a:rPr lang="kk-KZ" sz="1400" dirty="0" smtClean="0"/>
              <a:t>мекенжай </a:t>
            </a:r>
            <a:r>
              <a:rPr lang="kk-KZ" sz="1400" dirty="0" smtClean="0"/>
              <a:t>бойынша жеке кабинетке кіру қажет – portal.ablaikhan.kz, жеке идентификаторыңызды пайдаланып кіріңіз. </a:t>
            </a:r>
            <a:endParaRPr lang="ru-RU" sz="1400" dirty="0" smtClean="0"/>
          </a:p>
          <a:p>
            <a:r>
              <a:rPr lang="kk-KZ" sz="1400" dirty="0" smtClean="0"/>
              <a:t>Аутентификациядан кейін негізгі мәзірде «жеке бөлім» - «Оңайды» таңдаңыз. Одан әрі сізде "Оңай" жүйесінің сайты ашылады, бірінші бетте сіз «жаңалықтар» бөлімін көресіз. «Жаңалықтар»  бөлімінде хабарламаның 2 түрі бар:</a:t>
            </a:r>
            <a:endParaRPr lang="ru-RU" sz="1400" dirty="0" smtClean="0"/>
          </a:p>
          <a:p>
            <a:r>
              <a:rPr lang="kk-KZ" sz="1400" dirty="0" smtClean="0"/>
              <a:t>- Жалпылама хабарлама - университеттің барлық студенттеріне арналған хабарламалар;</a:t>
            </a:r>
            <a:endParaRPr lang="ru-RU" sz="1400" dirty="0" smtClean="0"/>
          </a:p>
          <a:p>
            <a:r>
              <a:rPr lang="kk-KZ" sz="1400" dirty="0" smtClean="0"/>
              <a:t>- Жеке хабарлама – сіз өзіңіздің "Оңай"картаңыз туралы СҚКО-нан жеке хабарлама аласыз.</a:t>
            </a:r>
            <a:endParaRPr lang="ru-RU" sz="1400" dirty="0" smtClean="0"/>
          </a:p>
          <a:p>
            <a:r>
              <a:rPr lang="kk-KZ" sz="1400" dirty="0" smtClean="0"/>
              <a:t>Екінші бетте "Профиль". "Профиль" бөлімінде сіз алдын-ала толтырылған жеке деректеріңізді көресіз. "Профильді өңдеу" </a:t>
            </a:r>
            <a:r>
              <a:rPr lang="kk-KZ" sz="1400" dirty="0" smtClean="0"/>
              <a:t>жазбас</a:t>
            </a:r>
            <a:r>
              <a:rPr lang="kk-KZ" sz="1400" dirty="0" smtClean="0"/>
              <a:t>ында </a:t>
            </a:r>
            <a:r>
              <a:rPr lang="kk-KZ" sz="1400" dirty="0" smtClean="0"/>
              <a:t>бос өрістерді толтырып, барлық өрістердегі деректердің дұрыстығын тексеру қажет.                 </a:t>
            </a:r>
          </a:p>
          <a:p>
            <a:r>
              <a:rPr lang="kk-KZ" sz="1400" dirty="0" smtClean="0"/>
              <a:t> Сондай-ақ төмендегі құжаттарды жүктеу қажет:</a:t>
            </a:r>
            <a:endParaRPr lang="ru-RU" sz="1400" dirty="0" smtClean="0"/>
          </a:p>
          <a:p>
            <a:r>
              <a:rPr lang="kk-KZ" sz="1400" dirty="0" smtClean="0"/>
              <a:t>- фотосурет (3х4);</a:t>
            </a:r>
            <a:endParaRPr lang="ru-RU" sz="1400" dirty="0" smtClean="0"/>
          </a:p>
          <a:p>
            <a:r>
              <a:rPr lang="kk-KZ" sz="1400" dirty="0" smtClean="0"/>
              <a:t>- сіздің жеке куәлігіңіздің </a:t>
            </a:r>
            <a:r>
              <a:rPr lang="kk-KZ" sz="1400" dirty="0" smtClean="0"/>
              <a:t> алдыңғы бетінің фотосуреті</a:t>
            </a:r>
            <a:r>
              <a:rPr lang="kk-KZ" sz="1400" dirty="0" smtClean="0"/>
              <a:t>;</a:t>
            </a:r>
            <a:endParaRPr lang="ru-RU" sz="1400" dirty="0" smtClean="0"/>
          </a:p>
          <a:p>
            <a:r>
              <a:rPr lang="kk-KZ" sz="1400" dirty="0" smtClean="0"/>
              <a:t>- сіздің жеке куәлігіңіздің </a:t>
            </a:r>
            <a:r>
              <a:rPr lang="kk-KZ" sz="1400" dirty="0" smtClean="0"/>
              <a:t> артқы бетінің фотосуреті</a:t>
            </a:r>
            <a:r>
              <a:rPr lang="kk-KZ" sz="1400" dirty="0" smtClean="0"/>
              <a:t>;</a:t>
            </a:r>
            <a:endParaRPr lang="ru-RU" sz="1400" dirty="0" smtClean="0"/>
          </a:p>
          <a:p>
            <a:r>
              <a:rPr lang="kk-KZ" sz="1400" dirty="0" smtClean="0"/>
              <a:t>- сіздің ЖОО-да шынымен оқып жатқаныңыз туралы СҚКО-нан алынған анықтаманың суреті. (анықтаманы СҚКО-нан алуға болады).</a:t>
            </a:r>
            <a:endParaRPr lang="ru-RU" sz="1400" dirty="0" smtClean="0"/>
          </a:p>
          <a:p>
            <a:r>
              <a:rPr lang="kk-KZ" sz="1400" dirty="0" smtClean="0"/>
              <a:t>Өзіңіз туралы мәліметтерді </a:t>
            </a:r>
            <a:r>
              <a:rPr lang="kk-KZ" sz="1400" dirty="0" smtClean="0"/>
              <a:t>толтырғаннан </a:t>
            </a:r>
            <a:r>
              <a:rPr lang="kk-KZ" sz="1400" dirty="0" smtClean="0"/>
              <a:t>кейін өз тапсырысыңыздың орындалуын </a:t>
            </a:r>
            <a:r>
              <a:rPr lang="kk-KZ" sz="1400" dirty="0" smtClean="0"/>
              <a:t>бақылай аласыз, содан кейін ғана терминалдарды немесе басқа қосымшаларды пайдалана отырып, картаны шығару үшін 500 теңге төлеуіңіз қажет болады. Күту уақыты 5-10 жұмыс күні. "Оңай" дайын көлік карталарын алу орны, студенттерге қызмет көрсету орталығы (1 </a:t>
            </a:r>
            <a:r>
              <a:rPr lang="kk-KZ" sz="1400" dirty="0" smtClean="0"/>
              <a:t>-оқу </a:t>
            </a:r>
            <a:r>
              <a:rPr lang="kk-KZ" sz="1400" dirty="0" smtClean="0"/>
              <a:t>ғимараты, телефон: 8 (727) 292-03-84 ішкі. 1115).</a:t>
            </a:r>
            <a:endParaRPr lang="ru-RU" sz="1400" dirty="0" smtClean="0"/>
          </a:p>
          <a:p>
            <a:pPr marL="457200" algn="ctr">
              <a:lnSpc>
                <a:spcPct val="115000"/>
              </a:lnSpc>
              <a:spcAft>
                <a:spcPts val="0"/>
              </a:spcAft>
            </a:pPr>
            <a:endParaRPr lang="ru-RU" sz="14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2110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908720"/>
            <a:ext cx="7920880" cy="1282402"/>
          </a:xfrm>
          <a:prstGeom prst="rect">
            <a:avLst/>
          </a:prstGeom>
        </p:spPr>
        <p:txBody>
          <a:bodyPr wrap="square">
            <a:spAutoFit/>
          </a:bodyPr>
          <a:lstStyle/>
          <a:p>
            <a:pPr marL="457200" algn="ctr">
              <a:lnSpc>
                <a:spcPct val="115000"/>
              </a:lnSpc>
              <a:spcAft>
                <a:spcPts val="0"/>
              </a:spcAft>
            </a:pP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571472" y="35283"/>
            <a:ext cx="800105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kk-KZ" sz="16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Жетім, мүгедек, </a:t>
            </a:r>
            <a:r>
              <a:rPr kumimoji="0" lang="kk-KZ" sz="16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көп балалы немесе аз қамтылған </a:t>
            </a:r>
            <a:r>
              <a:rPr kumimoji="0" lang="kk-KZ" sz="16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отбасынан шыққан</a:t>
            </a:r>
            <a:r>
              <a:rPr kumimoji="0" lang="kk-KZ" sz="1600" b="1" i="1"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lang="kk-KZ" sz="1600" b="1" i="1" dirty="0" smtClean="0">
                <a:solidFill>
                  <a:srgbClr val="FF0000"/>
                </a:solidFill>
                <a:latin typeface="Times New Roman" pitchFamily="18" charset="0"/>
                <a:ea typeface="Calibri" pitchFamily="34" charset="0"/>
                <a:cs typeface="Times New Roman" pitchFamily="18" charset="0"/>
              </a:rPr>
              <a:t>студенттерге </a:t>
            </a:r>
            <a:r>
              <a:rPr lang="kk-KZ" sz="1600" b="1" i="1" dirty="0" smtClean="0">
                <a:solidFill>
                  <a:srgbClr val="FF0000"/>
                </a:solidFill>
                <a:latin typeface="Times New Roman" pitchFamily="18" charset="0"/>
                <a:ea typeface="Calibri" pitchFamily="34" charset="0"/>
                <a:cs typeface="Times New Roman" pitchFamily="18" charset="0"/>
              </a:rPr>
              <a:t>  </a:t>
            </a:r>
            <a:r>
              <a:rPr kumimoji="0" lang="kk-KZ" sz="16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жеңілдіктер бар ма</a:t>
            </a:r>
            <a:r>
              <a:rPr kumimoji="0" lang="kk-KZ" sz="16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Абылай хан атындағы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ҚазХҚжӘТУ-де</a:t>
            </a:r>
            <a:r>
              <a:rPr kumimoji="0" lang="kk-KZ"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2-курстан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бастап шарттық оқу нысаны бойынша оқитын студенттерге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арнайы</a:t>
            </a:r>
            <a:r>
              <a:rPr kumimoji="0" lang="kk-KZ"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стипендиялар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бөлінеді:</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Ректор стипендиясы;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Абылай хан стипендиясы;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Студентке стипендияның бұл түрлері конкурстық негізде бір ғана оқу жылына, оқу барысындағы үздік көрсеткіштері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ескеріле отырып, (GPA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көрсеткіші 3,5-тен жоғары болуы тиіс), студенттік ғылыми конференцияларға, қоғамдық өмірге белсенді қатысқан жағдайда беріледі.</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Арнайы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шәкіртақыны алу конкурсына қатысу үшін студент СҚКО-на құжаттар тапсырады.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Абылай хан стипендиясына құжаттар тізбесі:</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1.Өтініш;</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2.Транскрипт;</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Конкурстар мен жарыстардың грамоталары, дипломдар, сертификаттардың  көшірмелері;</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Ректор стипендиясына құжаттар тізімі:</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1.Өтініш;</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2.Транскрипт;</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3.Әлеуметтік жағдайын растайтын құжаттар.</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Арнайы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стипендия тағайындау конкурсының нәтижелері университеттің </a:t>
            </a:r>
            <a:r>
              <a:rPr kumimoji="0" lang="kk-KZ"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ресми </a:t>
            </a:r>
            <a:r>
              <a:rPr kumimoji="0" lang="kk-KZ"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сайтына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орналастырылады.</a:t>
            </a:r>
            <a:endParaRPr kumimoji="0" lang="kk-KZ"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372374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785793"/>
            <a:ext cx="8229600" cy="5345131"/>
          </a:xfrm>
        </p:spPr>
        <p:txBody>
          <a:bodyPr/>
          <a:lstStyle/>
          <a:p>
            <a:pPr marL="0" indent="0">
              <a:buNone/>
            </a:pPr>
            <a:r>
              <a:rPr lang="kk-KZ" sz="1400" b="1" dirty="0" smtClean="0">
                <a:solidFill>
                  <a:srgbClr val="FF0000"/>
                </a:solidFill>
              </a:rPr>
              <a:t>                </a:t>
            </a:r>
          </a:p>
          <a:p>
            <a:pPr>
              <a:buNone/>
            </a:pPr>
            <a:r>
              <a:rPr lang="kk-KZ" sz="1400" b="1" dirty="0" smtClean="0"/>
              <a:t> </a:t>
            </a:r>
            <a:endParaRPr lang="ru-RU" sz="1400" dirty="0" smtClean="0">
              <a:solidFill>
                <a:srgbClr val="FF0000"/>
              </a:solidFill>
            </a:endParaRPr>
          </a:p>
          <a:p>
            <a:pPr>
              <a:buNone/>
            </a:pPr>
            <a:r>
              <a:rPr lang="kk-KZ" sz="1400" b="1" dirty="0" smtClean="0"/>
              <a:t>   </a:t>
            </a:r>
            <a:r>
              <a:rPr lang="kk-KZ" sz="1400" b="1" dirty="0" smtClean="0">
                <a:solidFill>
                  <a:srgbClr val="FF0000"/>
                </a:solidFill>
              </a:rPr>
              <a:t>Құрметті бірінші курс студенті! Абылай хан атындағы  ҚазХҚжәнеӘТУ-ге қош келдіңіз!</a:t>
            </a:r>
            <a:endParaRPr lang="ru-RU" sz="1400" dirty="0" smtClean="0"/>
          </a:p>
          <a:p>
            <a:pPr>
              <a:buNone/>
            </a:pPr>
            <a:r>
              <a:rPr lang="kk-KZ" sz="1400" b="1" i="1" dirty="0" smtClean="0"/>
              <a:t>         </a:t>
            </a:r>
            <a:r>
              <a:rPr lang="kk-KZ" sz="1400" b="1" i="1" u="sng" dirty="0" smtClean="0"/>
              <a:t> Студенттерге қызмет көрсету орталығы жетекшісі     </a:t>
            </a:r>
            <a:endParaRPr lang="ru-RU" sz="1400" dirty="0" smtClean="0"/>
          </a:p>
          <a:p>
            <a:pPr lvl="0">
              <a:buNone/>
            </a:pPr>
            <a:r>
              <a:rPr lang="kk-KZ" sz="1400" b="1" dirty="0" smtClean="0"/>
              <a:t>  Көбес Әсия Жұмақанқызы -</a:t>
            </a:r>
            <a:r>
              <a:rPr lang="ru-RU" sz="1400" b="1" u="sng" dirty="0" smtClean="0">
                <a:hlinkClick r:id="rId2"/>
              </a:rPr>
              <a:t> </a:t>
            </a:r>
            <a:r>
              <a:rPr lang="kk-KZ" sz="1400" b="1" u="sng" dirty="0" smtClean="0">
                <a:hlinkClick r:id="rId2"/>
              </a:rPr>
              <a:t>kobes.a@ablaikhan.kz</a:t>
            </a:r>
            <a:r>
              <a:rPr lang="ru-RU" sz="1400" b="1" dirty="0" smtClean="0"/>
              <a:t> </a:t>
            </a:r>
            <a:endParaRPr lang="ru-RU" sz="1400" dirty="0" smtClean="0"/>
          </a:p>
          <a:p>
            <a:pPr>
              <a:buNone/>
            </a:pPr>
            <a:r>
              <a:rPr lang="kk-KZ" sz="1400" dirty="0" smtClean="0"/>
              <a:t> </a:t>
            </a:r>
            <a:endParaRPr lang="ru-RU" sz="1400" dirty="0" smtClean="0"/>
          </a:p>
          <a:p>
            <a:pPr>
              <a:buNone/>
            </a:pPr>
            <a:r>
              <a:rPr lang="kk-KZ" sz="1400" b="1" i="1" u="sng" dirty="0" smtClean="0"/>
              <a:t> Факультеттер бойынша студенттерге қызмет көрсету орталығы мамандары</a:t>
            </a:r>
            <a:endParaRPr lang="ru-RU" sz="1400" dirty="0" smtClean="0"/>
          </a:p>
          <a:p>
            <a:pPr lvl="0"/>
            <a:r>
              <a:rPr lang="kk-KZ" sz="1400" b="1" dirty="0" smtClean="0"/>
              <a:t>Халықаралық қатынастар факультеті, шығыстану факультеті</a:t>
            </a:r>
            <a:endParaRPr lang="ru-RU" sz="1400" dirty="0" smtClean="0"/>
          </a:p>
          <a:p>
            <a:pPr>
              <a:buNone/>
            </a:pPr>
            <a:r>
              <a:rPr lang="kk-KZ" sz="1400" b="1" dirty="0" smtClean="0"/>
              <a:t>       Темірғалиева Ботагөз Ғаділбекқызы  </a:t>
            </a:r>
            <a:r>
              <a:rPr lang="kk-KZ" sz="1400" b="1" u="sng" dirty="0" smtClean="0">
                <a:hlinkClick r:id="rId2"/>
              </a:rPr>
              <a:t>temirgalieva.b@ablaikhan.kz</a:t>
            </a:r>
            <a:endParaRPr lang="ru-RU" sz="1400" dirty="0" smtClean="0"/>
          </a:p>
          <a:p>
            <a:pPr lvl="0"/>
            <a:r>
              <a:rPr lang="kk-KZ" sz="1400" b="1" dirty="0" smtClean="0"/>
              <a:t>Шетел тілдері педагогикалық факультеті </a:t>
            </a:r>
            <a:endParaRPr lang="ru-RU" sz="1400" dirty="0" smtClean="0"/>
          </a:p>
          <a:p>
            <a:pPr>
              <a:buNone/>
            </a:pPr>
            <a:r>
              <a:rPr lang="kk-KZ" sz="1400" b="1" dirty="0" smtClean="0"/>
              <a:t>        Жолдасова Венера Мұратбекқызы  </a:t>
            </a:r>
            <a:r>
              <a:rPr lang="kk-KZ" sz="1400" b="1" u="sng" dirty="0" smtClean="0">
                <a:hlinkClick r:id="rId3"/>
              </a:rPr>
              <a:t>zholdasova.v@ablaikhan.kz</a:t>
            </a:r>
            <a:endParaRPr lang="ru-RU" sz="1400" dirty="0" smtClean="0"/>
          </a:p>
          <a:p>
            <a:pPr lvl="0"/>
            <a:r>
              <a:rPr lang="ru-RU" sz="1400" b="1" dirty="0" smtClean="0"/>
              <a:t> </a:t>
            </a:r>
            <a:r>
              <a:rPr lang="kk-KZ" sz="1400" b="1" dirty="0" smtClean="0"/>
              <a:t>Аударма және филология факультеті </a:t>
            </a:r>
            <a:endParaRPr lang="ru-RU" sz="1400" dirty="0" smtClean="0"/>
          </a:p>
          <a:p>
            <a:pPr lvl="0">
              <a:buNone/>
            </a:pPr>
            <a:r>
              <a:rPr lang="ru-RU" sz="1400" b="1" dirty="0" smtClean="0"/>
              <a:t>       </a:t>
            </a:r>
            <a:r>
              <a:rPr lang="kk-KZ" sz="1400" b="1" dirty="0" smtClean="0"/>
              <a:t> Молдабекова Айкерім Жаннарқызы </a:t>
            </a:r>
            <a:r>
              <a:rPr lang="kk-KZ" sz="1400" b="1" u="sng" dirty="0" smtClean="0">
                <a:hlinkClick r:id="rId4"/>
              </a:rPr>
              <a:t>moldabekova.a@ablaikhan.kz</a:t>
            </a:r>
            <a:endParaRPr lang="ru-RU" sz="1400" dirty="0" smtClean="0"/>
          </a:p>
          <a:p>
            <a:pPr lvl="0"/>
            <a:r>
              <a:rPr lang="kk-KZ" sz="1400" b="1" dirty="0" smtClean="0"/>
              <a:t>Менеджмент және халықаралық коммуникациялар факультеті</a:t>
            </a:r>
            <a:endParaRPr lang="ru-RU" sz="1400" dirty="0" smtClean="0"/>
          </a:p>
          <a:p>
            <a:r>
              <a:rPr lang="kk-KZ" sz="1400" b="1" dirty="0" smtClean="0"/>
              <a:t>        Нүсіп Шұғыла Ақшатырқызы </a:t>
            </a:r>
            <a:r>
              <a:rPr lang="kk-KZ" sz="1400" b="1" u="sng" dirty="0" smtClean="0">
                <a:hlinkClick r:id="rId5"/>
              </a:rPr>
              <a:t>nusip.sh@ablaikhan.kz</a:t>
            </a:r>
            <a:endParaRPr lang="ru-RU" sz="1400" dirty="0" smtClean="0"/>
          </a:p>
          <a:p>
            <a:pPr lvl="0"/>
            <a:r>
              <a:rPr lang="kk-KZ" sz="1400" b="1" dirty="0" smtClean="0"/>
              <a:t>Экономика және құқық факультеті  </a:t>
            </a:r>
            <a:endParaRPr lang="ru-RU" sz="1400" dirty="0" smtClean="0"/>
          </a:p>
          <a:p>
            <a:r>
              <a:rPr lang="kk-KZ" sz="1400" b="1" dirty="0" smtClean="0"/>
              <a:t>        Дәуіт Мөлдір Тілеулесқызы </a:t>
            </a:r>
            <a:r>
              <a:rPr lang="kk-KZ" sz="1400" b="1" u="sng" dirty="0" smtClean="0">
                <a:hlinkClick r:id="rId6"/>
              </a:rPr>
              <a:t>daut.m@ablaikhan.kz</a:t>
            </a:r>
            <a:endParaRPr lang="ru-RU" sz="1400" dirty="0" smtClean="0"/>
          </a:p>
          <a:p>
            <a:pPr lvl="0"/>
            <a:r>
              <a:rPr lang="kk-KZ" sz="1400" b="1" dirty="0" smtClean="0"/>
              <a:t>ЖОО-нан кейінгі білім беру факультеті  </a:t>
            </a:r>
            <a:endParaRPr lang="ru-RU" sz="1400" dirty="0" smtClean="0"/>
          </a:p>
          <a:p>
            <a:r>
              <a:rPr lang="kk-KZ" sz="1400" b="1" dirty="0" smtClean="0"/>
              <a:t>        Садуақасова Інжу Ануарқызы</a:t>
            </a:r>
            <a:r>
              <a:rPr lang="kk-KZ" sz="1400" dirty="0" smtClean="0"/>
              <a:t>  </a:t>
            </a:r>
            <a:r>
              <a:rPr lang="kk-KZ" sz="1400" b="1" u="sng" dirty="0" smtClean="0">
                <a:hlinkClick r:id="rId7"/>
              </a:rPr>
              <a:t>saduakasova.i@ablaikhan.kz</a:t>
            </a:r>
            <a:r>
              <a:rPr lang="ru-RU" sz="1400" b="1" dirty="0" smtClean="0"/>
              <a:t> </a:t>
            </a:r>
            <a:endParaRPr lang="ru-RU" sz="1400" dirty="0" smtClean="0"/>
          </a:p>
          <a:p>
            <a:r>
              <a:rPr lang="kk-KZ" sz="1400" b="1" i="1" dirty="0" smtClean="0"/>
              <a:t>  Құрметті студенттер!  Сіздер бізбен мына телефон нөмірі арқылы байланыса аласыздар   8 (727) 292-03-84 ішк. 1115</a:t>
            </a:r>
            <a:endParaRPr lang="ru-RU" sz="1400" dirty="0" smtClean="0"/>
          </a:p>
          <a:p>
            <a:r>
              <a:rPr lang="kk-KZ" sz="1400" dirty="0" smtClean="0"/>
              <a:t> </a:t>
            </a:r>
            <a:endParaRPr lang="ru-RU" sz="1100" dirty="0">
              <a:solidFill>
                <a:srgbClr val="FF0000"/>
              </a:solidFill>
            </a:endParaRPr>
          </a:p>
          <a:p>
            <a:pPr algn="ctr">
              <a:buNone/>
            </a:pPr>
            <a:endParaRPr lang="kk-KZ" sz="11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246095"/>
            <a:ext cx="7488832" cy="2585323"/>
          </a:xfrm>
          <a:prstGeom prst="rect">
            <a:avLst/>
          </a:prstGeom>
        </p:spPr>
        <p:txBody>
          <a:bodyPr wrap="square">
            <a:spAutoFit/>
          </a:bodyPr>
          <a:lstStyle/>
          <a:p>
            <a:r>
              <a:rPr lang="kk-KZ"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b="1" dirty="0" smtClean="0">
                <a:solidFill>
                  <a:srgbClr val="FF0000"/>
                </a:solidFill>
              </a:rPr>
              <a:t>Құжаттар тапсыру жөніндегі нұсқаулық</a:t>
            </a:r>
            <a:endParaRPr lang="ru-RU" dirty="0" smtClean="0">
              <a:solidFill>
                <a:srgbClr val="FF0000"/>
              </a:solidFill>
            </a:endParaRPr>
          </a:p>
          <a:p>
            <a:r>
              <a:rPr lang="kk-KZ" b="1" dirty="0" smtClean="0"/>
              <a:t>  </a:t>
            </a:r>
          </a:p>
          <a:p>
            <a:r>
              <a:rPr lang="kk-KZ" b="1" dirty="0" smtClean="0"/>
              <a:t>1-қадам</a:t>
            </a:r>
            <a:endParaRPr lang="ru-RU" dirty="0" smtClean="0"/>
          </a:p>
          <a:p>
            <a:r>
              <a:rPr lang="kk-KZ" dirty="0" smtClean="0"/>
              <a:t> Порталдың мекенжайын енгізіңіз: portal.ablaikhan.kz </a:t>
            </a:r>
            <a:endParaRPr lang="ru-RU" dirty="0" smtClean="0"/>
          </a:p>
          <a:p>
            <a:r>
              <a:rPr lang="kk-KZ" b="1" dirty="0" smtClean="0"/>
              <a:t> 2-қадам</a:t>
            </a:r>
            <a:endParaRPr lang="ru-RU" dirty="0" smtClean="0"/>
          </a:p>
          <a:p>
            <a:r>
              <a:rPr lang="kk-KZ" dirty="0" smtClean="0"/>
              <a:t> Өзіңіз порталға енген соң Сізге қажетті барлық мүмкіндіктер қол жетімді болады. Сіз өзіңізге қажеттіні таңдай аласыз және  порталмен жұмыс істей аласыз.</a:t>
            </a:r>
            <a:endParaRPr lang="ru-RU" dirty="0" smtClean="0"/>
          </a:p>
          <a:p>
            <a:r>
              <a:rPr lang="kk-KZ" dirty="0" smtClean="0"/>
              <a:t> </a:t>
            </a:r>
            <a:endParaRPr lang="ru-RU" dirty="0"/>
          </a:p>
        </p:txBody>
      </p:sp>
    </p:spTree>
    <p:extLst>
      <p:ext uri="{BB962C8B-B14F-4D97-AF65-F5344CB8AC3E}">
        <p14:creationId xmlns="" xmlns:p14="http://schemas.microsoft.com/office/powerpoint/2010/main" val="124416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92501"/>
            <a:ext cx="7560840" cy="4863896"/>
          </a:xfrm>
          <a:prstGeom prst="rect">
            <a:avLst/>
          </a:prstGeom>
        </p:spPr>
        <p:txBody>
          <a:bodyPr wrap="square">
            <a:spAutoFit/>
          </a:bodyPr>
          <a:lstStyle/>
          <a:p>
            <a:pPr algn="ctr">
              <a:lnSpc>
                <a:spcPct val="115000"/>
              </a:lnSpc>
              <a:spcAft>
                <a:spcPts val="1000"/>
              </a:spcAft>
            </a:pPr>
            <a:endParaRPr lang="kk-KZ"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kk-KZ" b="1" dirty="0">
              <a:latin typeface="Times New Roman" panose="02020603050405020304" pitchFamily="18" charset="0"/>
              <a:ea typeface="Times New Roman" panose="02020603050405020304" pitchFamily="18" charset="0"/>
              <a:cs typeface="Times New Roman" panose="02020603050405020304" pitchFamily="18" charset="0"/>
            </a:endParaRPr>
          </a:p>
          <a:p>
            <a:r>
              <a:rPr lang="kk-KZ" b="1" dirty="0" smtClean="0">
                <a:solidFill>
                  <a:srgbClr val="FF0000"/>
                </a:solidFill>
              </a:rPr>
              <a:t>Оқу орнынан анықтама алу үшін өтінішті қалай беруге болады?</a:t>
            </a:r>
          </a:p>
          <a:p>
            <a:endParaRPr lang="kk-KZ" dirty="0" smtClean="0">
              <a:solidFill>
                <a:srgbClr val="FF0000"/>
              </a:solidFill>
            </a:endParaRPr>
          </a:p>
          <a:p>
            <a:endParaRPr lang="ru-RU" dirty="0" smtClean="0">
              <a:solidFill>
                <a:srgbClr val="FF0000"/>
              </a:solidFill>
            </a:endParaRPr>
          </a:p>
          <a:p>
            <a:pPr lvl="0" algn="just"/>
            <a:r>
              <a:rPr lang="kk-KZ" b="1" u="sng" dirty="0" smtClean="0">
                <a:latin typeface="+mn-lt"/>
              </a:rPr>
              <a:t>1-қадам</a:t>
            </a:r>
            <a:r>
              <a:rPr lang="kk-KZ" dirty="0" smtClean="0">
                <a:latin typeface="+mn-lt"/>
              </a:rPr>
              <a:t>   А4 форматында СҚКО жетекшісі атына өтініш жазу  +  жеке куәлігін қоса беру (сканерленген түрде), анықтаманың қайда берілетінін көрсету, егер анықтаманы   ЗТМО талап ететін болса  қажетті форманы нақтылаңыз (  №4, 6, 2-1, 9 қосымшалар және т.б) және өтінішті мына поштаға жіберу </a:t>
            </a:r>
            <a:r>
              <a:rPr lang="kk-KZ" u="sng" dirty="0" smtClean="0">
                <a:latin typeface="+mn-lt"/>
                <a:hlinkClick r:id="rId2"/>
              </a:rPr>
              <a:t>кobes.</a:t>
            </a:r>
            <a:r>
              <a:rPr lang="en-US" u="sng" dirty="0" smtClean="0">
                <a:latin typeface="+mn-lt"/>
                <a:hlinkClick r:id="rId2"/>
              </a:rPr>
              <a:t>a</a:t>
            </a:r>
            <a:r>
              <a:rPr lang="ru-RU" u="sng" dirty="0" smtClean="0">
                <a:latin typeface="+mn-lt"/>
                <a:hlinkClick r:id="rId2"/>
              </a:rPr>
              <a:t>@</a:t>
            </a:r>
            <a:r>
              <a:rPr lang="en-US" u="sng" dirty="0" err="1" smtClean="0">
                <a:latin typeface="+mn-lt"/>
                <a:hlinkClick r:id="rId2"/>
              </a:rPr>
              <a:t>ablaikhan</a:t>
            </a:r>
            <a:r>
              <a:rPr lang="ru-RU" u="sng" dirty="0" smtClean="0">
                <a:latin typeface="+mn-lt"/>
                <a:hlinkClick r:id="rId2"/>
              </a:rPr>
              <a:t>.</a:t>
            </a:r>
            <a:r>
              <a:rPr lang="en-US" u="sng" dirty="0" err="1" smtClean="0">
                <a:latin typeface="+mn-lt"/>
                <a:hlinkClick r:id="rId2"/>
              </a:rPr>
              <a:t>kz</a:t>
            </a:r>
            <a:endParaRPr lang="kk-KZ" u="sng" dirty="0" smtClean="0">
              <a:latin typeface="+mn-lt"/>
            </a:endParaRPr>
          </a:p>
          <a:p>
            <a:pPr lvl="0" algn="just"/>
            <a:endParaRPr lang="ru-RU" dirty="0" smtClean="0">
              <a:latin typeface="+mn-lt"/>
            </a:endParaRPr>
          </a:p>
          <a:p>
            <a:pPr lvl="0" algn="just"/>
            <a:r>
              <a:rPr lang="kk-KZ" b="1" u="sng" dirty="0" smtClean="0">
                <a:latin typeface="+mn-lt"/>
              </a:rPr>
              <a:t>2-қадам</a:t>
            </a:r>
            <a:r>
              <a:rPr lang="kk-KZ" dirty="0" smtClean="0">
                <a:latin typeface="+mn-lt"/>
              </a:rPr>
              <a:t>  СҚКО маманы  анықтамаға оқ</a:t>
            </a:r>
            <a:r>
              <a:rPr lang="ru-RU" dirty="0" smtClean="0">
                <a:latin typeface="+mn-lt"/>
              </a:rPr>
              <a:t>у б</a:t>
            </a:r>
            <a:r>
              <a:rPr lang="kk-KZ" dirty="0" smtClean="0">
                <a:latin typeface="+mn-lt"/>
              </a:rPr>
              <a:t>өлімшелері жетекшілеріне қол қойғызады және  анықтаманы білім алушының жеке  поштасына сканерленген түрде  жібереді </a:t>
            </a:r>
            <a:r>
              <a:rPr lang="ru-RU" dirty="0" smtClean="0">
                <a:latin typeface="+mn-lt"/>
              </a:rPr>
              <a:t>( </a:t>
            </a:r>
            <a:r>
              <a:rPr lang="kk-KZ" dirty="0" smtClean="0">
                <a:latin typeface="+mn-lt"/>
              </a:rPr>
              <a:t>қажет болған жағдайда анықтаманың түпнұсқасын</a:t>
            </a:r>
            <a:r>
              <a:rPr lang="ru-RU" dirty="0" smtClean="0">
                <a:latin typeface="+mn-lt"/>
              </a:rPr>
              <a:t>  студент</a:t>
            </a:r>
            <a:r>
              <a:rPr lang="kk-KZ" dirty="0" smtClean="0">
                <a:latin typeface="+mn-lt"/>
              </a:rPr>
              <a:t>терге қызмет көрсету орталығынан алуға болады</a:t>
            </a:r>
            <a:r>
              <a:rPr lang="ru-RU" dirty="0" smtClean="0">
                <a:latin typeface="+mn-lt"/>
              </a:rPr>
              <a:t>).</a:t>
            </a:r>
          </a:p>
          <a:p>
            <a:r>
              <a:rPr lang="kk-KZ" b="1" dirty="0" smtClean="0"/>
              <a:t> </a:t>
            </a:r>
            <a:r>
              <a:rPr lang="kk-KZ"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1666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484784"/>
            <a:ext cx="7776864" cy="3416320"/>
          </a:xfrm>
          <a:prstGeom prst="rect">
            <a:avLst/>
          </a:prstGeom>
        </p:spPr>
        <p:txBody>
          <a:bodyPr wrap="square">
            <a:spAutoFit/>
          </a:bodyPr>
          <a:lstStyle/>
          <a:p>
            <a:pPr algn="ctr"/>
            <a:r>
              <a:rPr lang="en-US" b="1" u="sng" dirty="0" smtClean="0">
                <a:solidFill>
                  <a:srgbClr val="FF0000"/>
                </a:solidFill>
                <a:latin typeface="+mn-lt"/>
              </a:rPr>
              <a:t>GPA</a:t>
            </a:r>
            <a:r>
              <a:rPr lang="ru-RU" b="1" u="sng" dirty="0" smtClean="0">
                <a:solidFill>
                  <a:srgbClr val="FF0000"/>
                </a:solidFill>
                <a:latin typeface="+mn-lt"/>
              </a:rPr>
              <a:t> – </a:t>
            </a:r>
            <a:r>
              <a:rPr lang="kk-KZ" b="1" dirty="0" smtClean="0">
                <a:solidFill>
                  <a:srgbClr val="FF0000"/>
                </a:solidFill>
                <a:latin typeface="+mn-lt"/>
              </a:rPr>
              <a:t>сабақ үлгерімінің негізгі көрсеткіші</a:t>
            </a:r>
            <a:endParaRPr lang="ru-RU" dirty="0" smtClean="0">
              <a:solidFill>
                <a:srgbClr val="FF0000"/>
              </a:solidFill>
              <a:latin typeface="+mn-lt"/>
            </a:endParaRPr>
          </a:p>
          <a:p>
            <a:r>
              <a:rPr lang="kk-KZ" b="1" u="sng" dirty="0" smtClean="0">
                <a:latin typeface="+mn-lt"/>
              </a:rPr>
              <a:t>Grade Point Average –</a:t>
            </a:r>
            <a:r>
              <a:rPr lang="kk-KZ" b="1" dirty="0" smtClean="0">
                <a:latin typeface="+mn-lt"/>
              </a:rPr>
              <a:t>   барлық оқытылған пәндердің орташа бағасы</a:t>
            </a:r>
            <a:endParaRPr lang="ru-RU" dirty="0" smtClean="0">
              <a:latin typeface="+mn-lt"/>
            </a:endParaRPr>
          </a:p>
          <a:p>
            <a:r>
              <a:rPr lang="kk-KZ" b="1" u="sng" dirty="0" smtClean="0">
                <a:latin typeface="+mn-lt"/>
              </a:rPr>
              <a:t> GPA-ның жоғары балы – 4.0 </a:t>
            </a:r>
            <a:endParaRPr lang="ru-RU" dirty="0" smtClean="0">
              <a:latin typeface="+mn-lt"/>
            </a:endParaRPr>
          </a:p>
          <a:p>
            <a:r>
              <a:rPr lang="kk-KZ" b="1" dirty="0" smtClean="0">
                <a:latin typeface="+mn-lt"/>
              </a:rPr>
              <a:t> </a:t>
            </a:r>
          </a:p>
          <a:p>
            <a:pPr algn="ctr"/>
            <a:r>
              <a:rPr lang="kk-KZ" b="1" dirty="0" smtClean="0">
                <a:solidFill>
                  <a:srgbClr val="FF0000"/>
                </a:solidFill>
                <a:latin typeface="+mn-lt"/>
              </a:rPr>
              <a:t>Транскрипт алу үшін өтінішті қалай беруге болады ?</a:t>
            </a:r>
          </a:p>
          <a:p>
            <a:pPr algn="ctr"/>
            <a:endParaRPr lang="ru-RU" dirty="0" smtClean="0">
              <a:solidFill>
                <a:srgbClr val="FF0000"/>
              </a:solidFill>
              <a:latin typeface="+mn-lt"/>
            </a:endParaRPr>
          </a:p>
          <a:p>
            <a:pPr lvl="0"/>
            <a:r>
              <a:rPr lang="kk-KZ" b="1" u="sng" dirty="0" smtClean="0">
                <a:latin typeface="+mn-lt"/>
              </a:rPr>
              <a:t>1-қадам</a:t>
            </a:r>
            <a:r>
              <a:rPr lang="kk-KZ" dirty="0" smtClean="0">
                <a:latin typeface="+mn-lt"/>
              </a:rPr>
              <a:t>  А4 форматында  факультеттің деканы атына өтініш жазу және мына поштаға өтінішті жіберу </a:t>
            </a:r>
            <a:r>
              <a:rPr lang="kk-KZ" u="sng" dirty="0" smtClean="0">
                <a:latin typeface="+mn-lt"/>
                <a:hlinkClick r:id="rId2"/>
              </a:rPr>
              <a:t>saduakasova.</a:t>
            </a:r>
            <a:r>
              <a:rPr lang="en-US" u="sng" dirty="0" err="1" smtClean="0">
                <a:latin typeface="+mn-lt"/>
                <a:hlinkClick r:id="rId2"/>
              </a:rPr>
              <a:t>i</a:t>
            </a:r>
            <a:r>
              <a:rPr lang="ru-RU" u="sng" dirty="0" smtClean="0">
                <a:latin typeface="+mn-lt"/>
                <a:hlinkClick r:id="rId2"/>
              </a:rPr>
              <a:t>@</a:t>
            </a:r>
            <a:r>
              <a:rPr lang="en-US" u="sng" dirty="0" err="1" smtClean="0">
                <a:latin typeface="+mn-lt"/>
                <a:hlinkClick r:id="rId2"/>
              </a:rPr>
              <a:t>ablaikhan</a:t>
            </a:r>
            <a:r>
              <a:rPr lang="ru-RU" u="sng" dirty="0" smtClean="0">
                <a:latin typeface="+mn-lt"/>
                <a:hlinkClick r:id="rId2"/>
              </a:rPr>
              <a:t>.</a:t>
            </a:r>
            <a:r>
              <a:rPr lang="en-US" u="sng" dirty="0" err="1" smtClean="0">
                <a:latin typeface="+mn-lt"/>
                <a:hlinkClick r:id="rId2"/>
              </a:rPr>
              <a:t>kz</a:t>
            </a:r>
            <a:endParaRPr lang="ru-RU" dirty="0" smtClean="0">
              <a:latin typeface="+mn-lt"/>
            </a:endParaRPr>
          </a:p>
          <a:p>
            <a:pPr lvl="0" algn="just"/>
            <a:r>
              <a:rPr lang="kk-KZ" b="1" u="sng" dirty="0" smtClean="0">
                <a:latin typeface="+mn-lt"/>
              </a:rPr>
              <a:t>2-қадам</a:t>
            </a:r>
            <a:r>
              <a:rPr lang="kk-KZ" dirty="0" smtClean="0">
                <a:latin typeface="+mn-lt"/>
              </a:rPr>
              <a:t> СҚКО маманы  анықтамаға оқ</a:t>
            </a:r>
            <a:r>
              <a:rPr lang="ru-RU" dirty="0" smtClean="0">
                <a:latin typeface="+mn-lt"/>
              </a:rPr>
              <a:t>у б</a:t>
            </a:r>
            <a:r>
              <a:rPr lang="kk-KZ" dirty="0" smtClean="0">
                <a:latin typeface="+mn-lt"/>
              </a:rPr>
              <a:t>өлімшелері жетекшілеріне қол қойғызады және  транскрипті  білім алушының жеке  поштасына сканерленген түрде  жібереді.   </a:t>
            </a:r>
            <a:endParaRPr lang="ru-RU" dirty="0" smtClean="0">
              <a:latin typeface="+mn-lt"/>
            </a:endParaRPr>
          </a:p>
          <a:p>
            <a:r>
              <a:rPr lang="ru-RU" dirty="0" smtClean="0">
                <a:latin typeface="+mn-lt"/>
              </a:rPr>
              <a:t> </a:t>
            </a:r>
            <a:endParaRPr lang="ru-RU" dirty="0">
              <a:latin typeface="+mn-lt"/>
            </a:endParaRPr>
          </a:p>
        </p:txBody>
      </p:sp>
    </p:spTree>
    <p:extLst>
      <p:ext uri="{BB962C8B-B14F-4D97-AF65-F5344CB8AC3E}">
        <p14:creationId xmlns="" xmlns:p14="http://schemas.microsoft.com/office/powerpoint/2010/main" val="286968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920880" cy="6587957"/>
          </a:xfrm>
          <a:prstGeom prst="rect">
            <a:avLst/>
          </a:prstGeom>
        </p:spPr>
        <p:txBody>
          <a:bodyPr wrap="square">
            <a:spAutoFit/>
          </a:bodyPr>
          <a:lstStyle/>
          <a:p>
            <a:pPr algn="ctr"/>
            <a:r>
              <a:rPr lang="ru-RU" sz="1400" dirty="0" err="1" smtClean="0">
                <a:solidFill>
                  <a:srgbClr val="FF0000"/>
                </a:solidFill>
              </a:rPr>
              <a:t>Абылай</a:t>
            </a:r>
            <a:r>
              <a:rPr lang="ru-RU" sz="1400" dirty="0" smtClean="0">
                <a:solidFill>
                  <a:srgbClr val="FF0000"/>
                </a:solidFill>
              </a:rPr>
              <a:t> хан </a:t>
            </a:r>
            <a:r>
              <a:rPr lang="ru-RU" sz="1400" dirty="0" err="1" smtClean="0">
                <a:solidFill>
                  <a:srgbClr val="FF0000"/>
                </a:solidFill>
              </a:rPr>
              <a:t>атындағы</a:t>
            </a:r>
            <a:r>
              <a:rPr lang="ru-RU" sz="1400" dirty="0" smtClean="0">
                <a:solidFill>
                  <a:srgbClr val="FF0000"/>
                </a:solidFill>
              </a:rPr>
              <a:t> </a:t>
            </a:r>
            <a:r>
              <a:rPr lang="kk-KZ" sz="1400" dirty="0" smtClean="0">
                <a:solidFill>
                  <a:srgbClr val="FF0000"/>
                </a:solidFill>
              </a:rPr>
              <a:t>ҚазХҚжӘТУ-ден оқудан ш</a:t>
            </a:r>
            <a:r>
              <a:rPr lang="ru-RU" sz="1400" dirty="0" err="1" smtClean="0">
                <a:solidFill>
                  <a:srgbClr val="FF0000"/>
                </a:solidFill>
              </a:rPr>
              <a:t>ығару</a:t>
            </a:r>
            <a:endParaRPr lang="ru-RU" sz="1400" dirty="0" smtClean="0">
              <a:solidFill>
                <a:srgbClr val="FF0000"/>
              </a:solidFill>
            </a:endParaRPr>
          </a:p>
          <a:p>
            <a:pPr algn="ctr"/>
            <a:endParaRPr lang="ru-RU" sz="1400" dirty="0" smtClean="0"/>
          </a:p>
          <a:p>
            <a:r>
              <a:rPr lang="ru-RU" sz="1400" dirty="0" err="1" smtClean="0"/>
              <a:t>Абылай</a:t>
            </a:r>
            <a:r>
              <a:rPr lang="ru-RU" sz="1400" dirty="0" smtClean="0"/>
              <a:t> хан </a:t>
            </a:r>
            <a:r>
              <a:rPr lang="ru-RU" sz="1400" dirty="0" err="1" smtClean="0"/>
              <a:t>атындағы</a:t>
            </a:r>
            <a:r>
              <a:rPr lang="ru-RU" sz="1400" dirty="0" smtClean="0"/>
              <a:t> </a:t>
            </a:r>
            <a:r>
              <a:rPr lang="kk-KZ" sz="1400" dirty="0" smtClean="0"/>
              <a:t>ҚазХҚжӘТУ-ден</a:t>
            </a:r>
            <a:r>
              <a:rPr lang="ru-RU" sz="1400" dirty="0" smtClean="0"/>
              <a:t> </a:t>
            </a:r>
            <a:r>
              <a:rPr lang="ru-RU" sz="1400" dirty="0" err="1" smtClean="0"/>
              <a:t>білім</a:t>
            </a:r>
            <a:r>
              <a:rPr lang="ru-RU" sz="1400" dirty="0" smtClean="0"/>
              <a:t> </a:t>
            </a:r>
            <a:r>
              <a:rPr lang="kk-KZ" sz="1400" dirty="0" smtClean="0"/>
              <a:t>а</a:t>
            </a:r>
            <a:r>
              <a:rPr lang="ru-RU" sz="1400" dirty="0" err="1" smtClean="0"/>
              <a:t>лушы</a:t>
            </a:r>
            <a:r>
              <a:rPr lang="kk-KZ" sz="1400" dirty="0" smtClean="0"/>
              <a:t>лар</a:t>
            </a:r>
            <a:r>
              <a:rPr lang="ru-RU" sz="1400" dirty="0" smtClean="0"/>
              <a:t> </a:t>
            </a:r>
            <a:r>
              <a:rPr lang="ru-RU" sz="1400" dirty="0" err="1" smtClean="0"/>
              <a:t>мынадай</a:t>
            </a:r>
            <a:r>
              <a:rPr lang="ru-RU" sz="1400" dirty="0" smtClean="0"/>
              <a:t> </a:t>
            </a:r>
            <a:r>
              <a:rPr lang="ru-RU" sz="1400" dirty="0" err="1" smtClean="0"/>
              <a:t>жағдайда </a:t>
            </a:r>
            <a:r>
              <a:rPr lang="ru-RU" sz="1400" dirty="0" err="1" smtClean="0"/>
              <a:t>шығарылуы </a:t>
            </a:r>
            <a:r>
              <a:rPr lang="ru-RU" sz="1400" dirty="0" err="1" smtClean="0"/>
              <a:t>мүмкін:</a:t>
            </a:r>
            <a:endParaRPr lang="ru-RU" sz="1400" dirty="0" smtClean="0"/>
          </a:p>
          <a:p>
            <a:r>
              <a:rPr lang="kk-KZ" sz="1400" dirty="0" smtClean="0"/>
              <a:t>1) академиялық үлгермеушілігі;</a:t>
            </a:r>
            <a:endParaRPr lang="ru-RU" sz="1400" dirty="0" smtClean="0"/>
          </a:p>
          <a:p>
            <a:r>
              <a:rPr lang="kk-KZ" sz="1400" dirty="0" smtClean="0"/>
              <a:t> 2) оқу тәртібін бұзғаны үшін: </a:t>
            </a:r>
            <a:r>
              <a:rPr lang="kk-KZ" sz="1400" dirty="0" smtClean="0"/>
              <a:t> </a:t>
            </a:r>
            <a:r>
              <a:rPr lang="kk-KZ" sz="1400" dirty="0" smtClean="0"/>
              <a:t>университетпен  </a:t>
            </a:r>
            <a:r>
              <a:rPr lang="kk-KZ" sz="1400" dirty="0" smtClean="0"/>
              <a:t>байланысты </a:t>
            </a:r>
            <a:r>
              <a:rPr lang="kk-KZ" sz="1400" dirty="0" smtClean="0"/>
              <a:t>үзгені </a:t>
            </a:r>
            <a:r>
              <a:rPr lang="kk-KZ" sz="1400" dirty="0" smtClean="0"/>
              <a:t>үшін </a:t>
            </a:r>
            <a:r>
              <a:rPr lang="kk-KZ" sz="1400" dirty="0" smtClean="0"/>
              <a:t>, сабаққа жүйелі түрде дәлелсіз </a:t>
            </a:r>
            <a:r>
              <a:rPr lang="kk-KZ" sz="1400" dirty="0" smtClean="0"/>
              <a:t>себептермен (бір айдан артық) </a:t>
            </a:r>
            <a:r>
              <a:rPr lang="kk-KZ" sz="1400" dirty="0" smtClean="0"/>
              <a:t>к қатыспағаны үшін, </a:t>
            </a:r>
            <a:r>
              <a:rPr lang="kk-KZ" sz="1400" dirty="0" smtClean="0"/>
              <a:t>академиялық демалыстан немесе шет елдік </a:t>
            </a:r>
            <a:r>
              <a:rPr lang="kk-KZ" sz="1400" dirty="0" smtClean="0"/>
              <a:t>іссапардан </a:t>
            </a:r>
            <a:r>
              <a:rPr lang="kk-KZ" sz="1400" dirty="0" smtClean="0"/>
              <a:t>(екі аптадан артық) қайтып келмегені үшін. Факультет деканаттары білім алушылардың сабаққа қатысуына бақылау </a:t>
            </a:r>
            <a:r>
              <a:rPr lang="kk-KZ" sz="1400" dirty="0" smtClean="0"/>
              <a:t>жүргізеді:</a:t>
            </a:r>
            <a:endParaRPr lang="ru-RU" sz="1400" dirty="0" smtClean="0"/>
          </a:p>
          <a:p>
            <a:r>
              <a:rPr lang="kk-KZ" sz="1400" dirty="0" smtClean="0"/>
              <a:t> 3) академиялық адалдық </a:t>
            </a:r>
            <a:r>
              <a:rPr lang="kk-KZ" sz="1400" dirty="0" smtClean="0"/>
              <a:t> ұстанымдарын </a:t>
            </a:r>
            <a:r>
              <a:rPr lang="kk-KZ" sz="1400" dirty="0" smtClean="0"/>
              <a:t>бұзғаны үшін;</a:t>
            </a:r>
            <a:endParaRPr lang="ru-RU" sz="1400" dirty="0" smtClean="0"/>
          </a:p>
          <a:p>
            <a:r>
              <a:rPr lang="kk-KZ" sz="1400" dirty="0" smtClean="0"/>
              <a:t> 4) ішкі тәртіп Ережелерін және ЖОО-ның Жарғысы бұзғаны үшін;</a:t>
            </a:r>
            <a:endParaRPr lang="ru-RU" sz="1400" dirty="0" smtClean="0"/>
          </a:p>
          <a:p>
            <a:r>
              <a:rPr lang="kk-KZ" sz="1400" dirty="0" smtClean="0"/>
              <a:t> 5) білім беру қызметтерін көрсету туралы шарттың талаптарын бұзғаны үшін, оның ішінде оқу </a:t>
            </a:r>
            <a:r>
              <a:rPr lang="kk-KZ" sz="1400" dirty="0" smtClean="0"/>
              <a:t>ақысын </a:t>
            </a:r>
            <a:r>
              <a:rPr lang="kk-KZ" sz="1400" dirty="0" smtClean="0"/>
              <a:t>төлемегені үшін;</a:t>
            </a:r>
            <a:endParaRPr lang="ru-RU" sz="1400" dirty="0" smtClean="0"/>
          </a:p>
          <a:p>
            <a:r>
              <a:rPr lang="kk-KZ" sz="1400" dirty="0" smtClean="0"/>
              <a:t> 6) өз тілегі бойынша.</a:t>
            </a:r>
          </a:p>
          <a:p>
            <a:endParaRPr lang="ru-RU" sz="1400" dirty="0" smtClean="0"/>
          </a:p>
          <a:p>
            <a:r>
              <a:rPr lang="kk-KZ" sz="1400" dirty="0" smtClean="0">
                <a:solidFill>
                  <a:srgbClr val="FF0000"/>
                </a:solidFill>
              </a:rPr>
              <a:t>Университеттен шығу үшін өтінішті қалай беруге болады?</a:t>
            </a:r>
            <a:endParaRPr lang="ru-RU" sz="1400" dirty="0" smtClean="0">
              <a:solidFill>
                <a:srgbClr val="FF0000"/>
              </a:solidFill>
            </a:endParaRPr>
          </a:p>
          <a:p>
            <a:r>
              <a:rPr lang="kk-KZ" sz="1400" b="1" u="sng" dirty="0" smtClean="0"/>
              <a:t>1-қадам</a:t>
            </a:r>
            <a:r>
              <a:rPr lang="kk-KZ" sz="1400" dirty="0" smtClean="0"/>
              <a:t> ректордың атына А4 </a:t>
            </a:r>
            <a:r>
              <a:rPr lang="kk-KZ" sz="1400" dirty="0" smtClean="0"/>
              <a:t>форматында </a:t>
            </a:r>
            <a:r>
              <a:rPr lang="kk-KZ" sz="1400" dirty="0" smtClean="0"/>
              <a:t>өтініш жазу + </a:t>
            </a:r>
            <a:r>
              <a:rPr lang="kk-KZ" sz="1400" dirty="0" smtClean="0"/>
              <a:t>жеке куәлігін (сканерленген түрде) қоса беру және мына электронды поштаға </a:t>
            </a:r>
            <a:r>
              <a:rPr lang="kk-KZ" sz="1400" dirty="0" smtClean="0"/>
              <a:t>кobes.a@ablaikhan.kz</a:t>
            </a:r>
            <a:endParaRPr lang="ru-RU" sz="1400" dirty="0" smtClean="0"/>
          </a:p>
          <a:p>
            <a:r>
              <a:rPr lang="kk-KZ" sz="1400" dirty="0" smtClean="0"/>
              <a:t>өтінішті </a:t>
            </a:r>
            <a:r>
              <a:rPr lang="kk-KZ" sz="1400" dirty="0" smtClean="0"/>
              <a:t>жіберу.</a:t>
            </a:r>
            <a:endParaRPr lang="ru-RU" sz="1400" dirty="0" smtClean="0"/>
          </a:p>
          <a:p>
            <a:r>
              <a:rPr lang="kk-KZ" sz="1400" b="1" u="sng" dirty="0" smtClean="0"/>
              <a:t>2-қадам</a:t>
            </a:r>
            <a:r>
              <a:rPr lang="kk-KZ" sz="1400" dirty="0" smtClean="0"/>
              <a:t> </a:t>
            </a:r>
            <a:r>
              <a:rPr lang="kk-KZ" sz="1400" dirty="0" smtClean="0"/>
              <a:t>СҚКО  </a:t>
            </a:r>
            <a:r>
              <a:rPr lang="kk-KZ" sz="1400" dirty="0" smtClean="0"/>
              <a:t>маманы құжатты алады, </a:t>
            </a:r>
            <a:r>
              <a:rPr lang="kk-KZ" sz="1400" dirty="0" smtClean="0"/>
              <a:t>оқу бөлімшелері </a:t>
            </a:r>
            <a:r>
              <a:rPr lang="kk-KZ" sz="1400" dirty="0" smtClean="0"/>
              <a:t>басшыларына қол </a:t>
            </a:r>
            <a:r>
              <a:rPr lang="kk-KZ" sz="1400" dirty="0" smtClean="0"/>
              <a:t>қойдырады, </a:t>
            </a:r>
            <a:r>
              <a:rPr lang="kk-KZ" sz="1400" dirty="0" smtClean="0"/>
              <a:t>университет ректорына қол қойдыру </a:t>
            </a:r>
            <a:r>
              <a:rPr lang="kk-KZ" sz="1400" dirty="0" smtClean="0"/>
              <a:t>үшін кеңсеге </a:t>
            </a:r>
            <a:r>
              <a:rPr lang="kk-KZ" sz="1400" dirty="0" smtClean="0"/>
              <a:t>тапсырады.</a:t>
            </a:r>
            <a:endParaRPr lang="ru-RU" sz="1400" dirty="0" smtClean="0"/>
          </a:p>
          <a:p>
            <a:r>
              <a:rPr lang="kk-KZ" sz="1400" b="1" u="sng" dirty="0" smtClean="0"/>
              <a:t>3-қадам</a:t>
            </a:r>
            <a:r>
              <a:rPr lang="kk-KZ" sz="1400" dirty="0" smtClean="0"/>
              <a:t> өтінішке ректордың </a:t>
            </a:r>
            <a:r>
              <a:rPr lang="kk-KZ" sz="1400" dirty="0" smtClean="0"/>
              <a:t>қолы қойылғаннан </a:t>
            </a:r>
            <a:r>
              <a:rPr lang="kk-KZ" sz="1400" dirty="0" smtClean="0"/>
              <a:t>кейін </a:t>
            </a:r>
            <a:r>
              <a:rPr lang="kk-KZ" sz="1400" dirty="0" smtClean="0"/>
              <a:t>СҚКО </a:t>
            </a:r>
            <a:r>
              <a:rPr lang="kk-KZ" sz="1400" dirty="0" smtClean="0"/>
              <a:t>маманы оқудан шығару туралы бұйрықты </a:t>
            </a:r>
            <a:r>
              <a:rPr lang="kk-KZ" sz="1400" dirty="0" smtClean="0"/>
              <a:t>дайындап шығарады. </a:t>
            </a:r>
            <a:endParaRPr lang="ru-RU" sz="1400" dirty="0" smtClean="0"/>
          </a:p>
          <a:p>
            <a:r>
              <a:rPr lang="kk-KZ" sz="1400" dirty="0" smtClean="0"/>
              <a:t> </a:t>
            </a:r>
            <a:endParaRPr lang="ru-RU" sz="1400" dirty="0" smtClean="0"/>
          </a:p>
          <a:p>
            <a:r>
              <a:rPr lang="kk-KZ" sz="1400" dirty="0" smtClean="0"/>
              <a:t> </a:t>
            </a:r>
            <a:endParaRPr lang="ru-RU" sz="1400" dirty="0" smtClean="0"/>
          </a:p>
          <a:p>
            <a:r>
              <a:rPr lang="kk-KZ" sz="1400" dirty="0" smtClean="0"/>
              <a:t> </a:t>
            </a:r>
            <a:endParaRPr lang="ru-RU" sz="1400" dirty="0" smtClean="0"/>
          </a:p>
          <a:p>
            <a:r>
              <a:rPr lang="kk-KZ" sz="1400" dirty="0" smtClean="0"/>
              <a:t> </a:t>
            </a:r>
            <a:endParaRPr lang="ru-RU" sz="1400" dirty="0" smtClean="0"/>
          </a:p>
          <a:p>
            <a:r>
              <a:rPr lang="kk-KZ" sz="1400" dirty="0" smtClean="0"/>
              <a:t> </a:t>
            </a:r>
            <a:endParaRPr lang="ru-RU" sz="1400" dirty="0" smtClean="0"/>
          </a:p>
          <a:p>
            <a:pPr algn="just">
              <a:lnSpc>
                <a:spcPct val="115000"/>
              </a:lnSpc>
              <a:spcAft>
                <a:spcPts val="0"/>
              </a:spcAft>
            </a:pP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3202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318935"/>
            <a:ext cx="4572000" cy="340093"/>
          </a:xfrm>
          <a:prstGeom prst="rect">
            <a:avLst/>
          </a:prstGeom>
        </p:spPr>
        <p:txBody>
          <a:bodyPr>
            <a:spAutoFit/>
          </a:bodyPr>
          <a:lstStyle/>
          <a:p>
            <a:pPr marL="457200">
              <a:lnSpc>
                <a:spcPct val="115000"/>
              </a:lnSpc>
              <a:spcAft>
                <a:spcPts val="1000"/>
              </a:spcAft>
            </a:pPr>
            <a:r>
              <a:rPr lang="ru-RU" sz="1400" dirty="0">
                <a:latin typeface="Calibri" panose="020F0502020204030204" pitchFamily="34"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1000100" y="1000107"/>
            <a:ext cx="7643866" cy="4678204"/>
          </a:xfrm>
          <a:prstGeom prst="rect">
            <a:avLst/>
          </a:prstGeom>
        </p:spPr>
        <p:txBody>
          <a:bodyPr wrap="square">
            <a:spAutoFit/>
          </a:bodyPr>
          <a:lstStyle/>
          <a:p>
            <a:pPr algn="ctr"/>
            <a:r>
              <a:rPr lang="kk-KZ" sz="1400" dirty="0" smtClean="0">
                <a:solidFill>
                  <a:srgbClr val="FF0000"/>
                </a:solidFill>
              </a:rPr>
              <a:t>Академиялық демалыс (кету/келу)</a:t>
            </a:r>
          </a:p>
          <a:p>
            <a:pPr algn="ctr"/>
            <a:endParaRPr lang="ru-RU" sz="1400" dirty="0" smtClean="0">
              <a:solidFill>
                <a:srgbClr val="FF0000"/>
              </a:solidFill>
            </a:endParaRPr>
          </a:p>
          <a:p>
            <a:r>
              <a:rPr lang="kk-KZ" sz="1400" dirty="0" smtClean="0"/>
              <a:t> </a:t>
            </a:r>
            <a:r>
              <a:rPr lang="kk-KZ" sz="1400" dirty="0" smtClean="0"/>
              <a:t>Д</a:t>
            </a:r>
            <a:r>
              <a:rPr lang="kk-KZ" sz="1400" dirty="0" smtClean="0"/>
              <a:t>енсаулық жағдайына байланысты оқуды у</a:t>
            </a:r>
            <a:r>
              <a:rPr lang="kk-KZ" sz="1400" dirty="0" smtClean="0"/>
              <a:t>ақытша үзу , оның </a:t>
            </a:r>
            <a:r>
              <a:rPr lang="kk-KZ" sz="1400" dirty="0" smtClean="0"/>
              <a:t>ішінде жүктілігі және босануы </a:t>
            </a:r>
            <a:r>
              <a:rPr lang="kk-KZ" sz="1400" dirty="0" smtClean="0"/>
              <a:t>кезінде </a:t>
            </a:r>
            <a:r>
              <a:rPr lang="kk-KZ" sz="1400" dirty="0" smtClean="0"/>
              <a:t>академиялық демалыс </a:t>
            </a:r>
            <a:r>
              <a:rPr lang="kk-KZ" sz="1400" dirty="0" smtClean="0"/>
              <a:t>түрінді ресімделеді</a:t>
            </a:r>
            <a:r>
              <a:rPr lang="kk-KZ" sz="1400" dirty="0" smtClean="0"/>
              <a:t>. Оның ұзақтығы 6-12 ай болуы мүмкін. </a:t>
            </a:r>
            <a:r>
              <a:rPr lang="kk-KZ" sz="1400" dirty="0" smtClean="0"/>
              <a:t>Дәрігерлік-кеңес беру комиссиясының </a:t>
            </a:r>
            <a:r>
              <a:rPr lang="kk-KZ" sz="1400" dirty="0" smtClean="0"/>
              <a:t>(ДКК) қорытындысы негізінде академиялық демалыс беріледі. Сондай-ақ, білім алушыға академиялық демалыс мынадай жағдайларда берілуі мүмкін:</a:t>
            </a:r>
            <a:endParaRPr lang="ru-RU" sz="1400" dirty="0" smtClean="0"/>
          </a:p>
          <a:p>
            <a:r>
              <a:rPr lang="kk-KZ" sz="1400" dirty="0" smtClean="0"/>
              <a:t>1) </a:t>
            </a:r>
            <a:r>
              <a:rPr lang="kk-KZ" sz="1400" dirty="0" smtClean="0"/>
              <a:t>заңнамада </a:t>
            </a:r>
            <a:r>
              <a:rPr lang="kk-KZ" sz="1400" dirty="0" smtClean="0"/>
              <a:t>белгіленген </a:t>
            </a:r>
            <a:r>
              <a:rPr lang="kk-KZ" sz="1400" dirty="0" smtClean="0"/>
              <a:t>жағдайларда әскери қызметке шақыру </a:t>
            </a:r>
            <a:r>
              <a:rPr lang="kk-KZ" sz="1400" dirty="0" smtClean="0"/>
              <a:t>кезеңінде</a:t>
            </a:r>
            <a:r>
              <a:rPr lang="kk-KZ" sz="1400" dirty="0" smtClean="0"/>
              <a:t> Қазақстан Республикасының Қарулы </a:t>
            </a:r>
            <a:r>
              <a:rPr lang="kk-KZ" sz="1400" dirty="0" smtClean="0"/>
              <a:t>күштері қатарына шақыру  туралы  қағаз келгенде </a:t>
            </a:r>
            <a:r>
              <a:rPr lang="kk-KZ" sz="1400" dirty="0" smtClean="0"/>
              <a:t>; </a:t>
            </a:r>
            <a:r>
              <a:rPr lang="kk-KZ" sz="1400" b="1" dirty="0" smtClean="0">
                <a:ea typeface="Times New Roman" panose="02020603050405020304" pitchFamily="18" charset="0"/>
                <a:cs typeface="Times New Roman" panose="02020603050405020304" pitchFamily="18" charset="0"/>
              </a:rPr>
              <a:t> </a:t>
            </a:r>
            <a:endParaRPr lang="ru-RU" sz="1400" dirty="0" smtClean="0"/>
          </a:p>
          <a:p>
            <a:r>
              <a:rPr lang="kk-KZ" sz="1400" dirty="0" smtClean="0"/>
              <a:t>2) </a:t>
            </a:r>
            <a:r>
              <a:rPr lang="kk-KZ" sz="1400" dirty="0" smtClean="0"/>
              <a:t>заңнамада белгіленгендей босанғанда, ұл немесе қыз бала асырап алған жағдайда, </a:t>
            </a:r>
            <a:r>
              <a:rPr lang="kk-KZ" sz="1400" dirty="0" smtClean="0"/>
              <a:t>ұзақтығы </a:t>
            </a:r>
            <a:r>
              <a:rPr lang="kk-KZ" sz="1400" dirty="0" smtClean="0"/>
              <a:t>3 жылға дейін </a:t>
            </a:r>
            <a:r>
              <a:rPr lang="kk-KZ" sz="1400" b="1" dirty="0" smtClean="0">
                <a:ea typeface="Times New Roman" panose="02020603050405020304" pitchFamily="18" charset="0"/>
                <a:cs typeface="Times New Roman" panose="02020603050405020304" pitchFamily="18" charset="0"/>
              </a:rPr>
              <a:t>;</a:t>
            </a:r>
            <a:endParaRPr lang="kk-KZ" sz="1400" dirty="0" smtClean="0"/>
          </a:p>
          <a:p>
            <a:endParaRPr lang="ru-RU" sz="1400" dirty="0" smtClean="0"/>
          </a:p>
          <a:p>
            <a:r>
              <a:rPr lang="kk-KZ" sz="1400" dirty="0" smtClean="0">
                <a:solidFill>
                  <a:srgbClr val="FF0000"/>
                </a:solidFill>
              </a:rPr>
              <a:t>Академиялық демалысқа </a:t>
            </a:r>
            <a:r>
              <a:rPr lang="kk-KZ" sz="1400" dirty="0" smtClean="0">
                <a:solidFill>
                  <a:srgbClr val="FF0000"/>
                </a:solidFill>
              </a:rPr>
              <a:t>(кету/келу) </a:t>
            </a:r>
            <a:r>
              <a:rPr lang="kk-KZ" sz="1400" dirty="0" smtClean="0">
                <a:solidFill>
                  <a:srgbClr val="FF0000"/>
                </a:solidFill>
              </a:rPr>
              <a:t> үшін өтінішті </a:t>
            </a:r>
            <a:r>
              <a:rPr lang="kk-KZ" sz="1400" dirty="0" smtClean="0">
                <a:solidFill>
                  <a:srgbClr val="FF0000"/>
                </a:solidFill>
              </a:rPr>
              <a:t>қалай беру керек? </a:t>
            </a:r>
            <a:endParaRPr lang="ru-RU" sz="1400" dirty="0" smtClean="0">
              <a:solidFill>
                <a:srgbClr val="FF0000"/>
              </a:solidFill>
            </a:endParaRPr>
          </a:p>
          <a:p>
            <a:r>
              <a:rPr lang="kk-KZ" sz="1400" b="1" u="sng" dirty="0" smtClean="0"/>
              <a:t>1-қадам</a:t>
            </a:r>
            <a:r>
              <a:rPr lang="kk-KZ" sz="1400" dirty="0" smtClean="0"/>
              <a:t>  ректордың атына А4 форматына өтініш жазу + жеке </a:t>
            </a:r>
            <a:r>
              <a:rPr lang="kk-KZ" sz="1400" dirty="0" smtClean="0"/>
              <a:t>куәлігі мен ДКК анықтамасы </a:t>
            </a:r>
            <a:r>
              <a:rPr lang="kk-KZ" sz="1400" dirty="0" smtClean="0"/>
              <a:t>(</a:t>
            </a:r>
            <a:r>
              <a:rPr lang="kk-KZ" sz="1400" dirty="0" smtClean="0"/>
              <a:t>сканерленген түрде) қоса беріледі және мына электронды поштаға </a:t>
            </a:r>
            <a:r>
              <a:rPr lang="kk-KZ" sz="1400" u="sng" dirty="0" smtClean="0">
                <a:hlinkClick r:id="rId2"/>
              </a:rPr>
              <a:t>кobes.a@ablaikhan.kz</a:t>
            </a:r>
            <a:r>
              <a:rPr lang="ru-RU" sz="1400" dirty="0" smtClean="0"/>
              <a:t> </a:t>
            </a:r>
            <a:r>
              <a:rPr lang="kk-KZ" sz="1400" dirty="0" smtClean="0"/>
              <a:t>өтінішті жіберу </a:t>
            </a:r>
            <a:r>
              <a:rPr lang="kk-KZ" sz="1400" dirty="0" smtClean="0"/>
              <a:t>.</a:t>
            </a:r>
            <a:endParaRPr lang="ru-RU" sz="1400" dirty="0" smtClean="0"/>
          </a:p>
          <a:p>
            <a:r>
              <a:rPr lang="kk-KZ" sz="1400" b="1" u="sng" dirty="0" smtClean="0"/>
              <a:t>2-қадам </a:t>
            </a:r>
            <a:r>
              <a:rPr lang="kk-KZ" sz="1400" dirty="0" smtClean="0"/>
              <a:t>С</a:t>
            </a:r>
            <a:r>
              <a:rPr lang="kk-KZ" sz="1400" dirty="0" smtClean="0"/>
              <a:t>ҚКО </a:t>
            </a:r>
            <a:r>
              <a:rPr lang="kk-KZ" sz="1400" dirty="0" smtClean="0"/>
              <a:t>маманы құжатты алады, оқу бөлімшелерінің басшыларына қол қойдырады, университет </a:t>
            </a:r>
            <a:r>
              <a:rPr lang="kk-KZ" sz="1400" dirty="0" smtClean="0"/>
              <a:t>ректорына қол қойдыру </a:t>
            </a:r>
            <a:r>
              <a:rPr lang="kk-KZ" sz="1400" dirty="0" smtClean="0"/>
              <a:t>үшін кеңсеге </a:t>
            </a:r>
            <a:r>
              <a:rPr lang="kk-KZ" sz="1400" dirty="0" smtClean="0"/>
              <a:t>өткізеді.</a:t>
            </a:r>
            <a:endParaRPr lang="ru-RU" sz="1400" dirty="0" smtClean="0"/>
          </a:p>
          <a:p>
            <a:r>
              <a:rPr lang="kk-KZ" sz="1400" b="1" u="sng" dirty="0" smtClean="0"/>
              <a:t>3-қадам</a:t>
            </a:r>
            <a:r>
              <a:rPr lang="kk-KZ" sz="1400" dirty="0" smtClean="0"/>
              <a:t> өтінішке ректордың қол қойылғаннан кейін </a:t>
            </a:r>
            <a:r>
              <a:rPr lang="kk-KZ" sz="1400" dirty="0" smtClean="0"/>
              <a:t>СҚКО </a:t>
            </a:r>
            <a:r>
              <a:rPr lang="kk-KZ" sz="1400" dirty="0" smtClean="0"/>
              <a:t>маманы </a:t>
            </a:r>
            <a:r>
              <a:rPr lang="kk-KZ" sz="1400" dirty="0" smtClean="0"/>
              <a:t>бұйрықты дайындап, шығарады. </a:t>
            </a:r>
            <a:endParaRPr lang="ru-RU" sz="1400" dirty="0" smtClean="0"/>
          </a:p>
          <a:p>
            <a:r>
              <a:rPr lang="kk-KZ" dirty="0" smtClean="0"/>
              <a:t> </a:t>
            </a:r>
            <a:endParaRPr lang="ru-RU" dirty="0" smtClean="0"/>
          </a:p>
        </p:txBody>
      </p:sp>
    </p:spTree>
    <p:extLst>
      <p:ext uri="{BB962C8B-B14F-4D97-AF65-F5344CB8AC3E}">
        <p14:creationId xmlns="" xmlns:p14="http://schemas.microsoft.com/office/powerpoint/2010/main" val="368397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2910" y="1000108"/>
            <a:ext cx="8205492" cy="830997"/>
          </a:xfrm>
          <a:prstGeom prst="rect">
            <a:avLst/>
          </a:prstGeom>
        </p:spPr>
        <p:txBody>
          <a:bodyPr wrap="square">
            <a:spAutoFit/>
          </a:bodyPr>
          <a:lstStyle/>
          <a:p>
            <a:pPr algn="ctr"/>
            <a:endParaRPr lang="ru-RU" sz="1600" dirty="0" smtClean="0"/>
          </a:p>
          <a:p>
            <a:r>
              <a:rPr lang="kk-KZ" sz="1600" dirty="0" smtClean="0"/>
              <a:t> </a:t>
            </a:r>
            <a:endParaRPr lang="ru-RU" sz="1600" dirty="0" smtClean="0"/>
          </a:p>
          <a:p>
            <a:r>
              <a:rPr lang="kk-KZ" sz="1600" dirty="0" smtClean="0"/>
              <a:t> </a:t>
            </a:r>
            <a:endParaRPr lang="ru-RU" sz="1600" dirty="0"/>
          </a:p>
        </p:txBody>
      </p:sp>
      <p:sp>
        <p:nvSpPr>
          <p:cNvPr id="4" name="Прямоугольник 3"/>
          <p:cNvSpPr/>
          <p:nvPr/>
        </p:nvSpPr>
        <p:spPr>
          <a:xfrm>
            <a:off x="857224" y="889844"/>
            <a:ext cx="7429552" cy="3416320"/>
          </a:xfrm>
          <a:prstGeom prst="rect">
            <a:avLst/>
          </a:prstGeom>
        </p:spPr>
        <p:txBody>
          <a:bodyPr wrap="square">
            <a:spAutoFit/>
          </a:bodyPr>
          <a:lstStyle/>
          <a:p>
            <a:pPr algn="ctr"/>
            <a:r>
              <a:rPr lang="kk-KZ" dirty="0" smtClean="0">
                <a:solidFill>
                  <a:srgbClr val="FF0000"/>
                </a:solidFill>
              </a:rPr>
              <a:t>(</a:t>
            </a:r>
            <a:r>
              <a:rPr lang="kk-KZ" dirty="0" smtClean="0">
                <a:solidFill>
                  <a:srgbClr val="FF0000"/>
                </a:solidFill>
              </a:rPr>
              <a:t>жаңа жеке куәлік алуына байланысты</a:t>
            </a:r>
            <a:r>
              <a:rPr lang="kk-KZ" dirty="0" smtClean="0">
                <a:solidFill>
                  <a:srgbClr val="FF0000"/>
                </a:solidFill>
              </a:rPr>
              <a:t>) </a:t>
            </a:r>
            <a:r>
              <a:rPr lang="kk-KZ" dirty="0" smtClean="0">
                <a:solidFill>
                  <a:srgbClr val="FF0000"/>
                </a:solidFill>
              </a:rPr>
              <a:t> аты-жөнін </a:t>
            </a:r>
            <a:r>
              <a:rPr lang="kk-KZ" dirty="0" smtClean="0">
                <a:solidFill>
                  <a:srgbClr val="FF0000"/>
                </a:solidFill>
              </a:rPr>
              <a:t>өзгерткен жағдайда не істеу </a:t>
            </a:r>
            <a:r>
              <a:rPr lang="kk-KZ" dirty="0" smtClean="0">
                <a:solidFill>
                  <a:srgbClr val="FF0000"/>
                </a:solidFill>
              </a:rPr>
              <a:t>керек? </a:t>
            </a:r>
            <a:endParaRPr lang="kk-KZ" dirty="0" smtClean="0">
              <a:solidFill>
                <a:srgbClr val="FF0000"/>
              </a:solidFill>
            </a:endParaRPr>
          </a:p>
          <a:p>
            <a:pPr algn="ctr"/>
            <a:endParaRPr lang="ru-RU" dirty="0" smtClean="0">
              <a:solidFill>
                <a:srgbClr val="FF0000"/>
              </a:solidFill>
            </a:endParaRPr>
          </a:p>
          <a:p>
            <a:r>
              <a:rPr lang="kk-KZ" b="1" u="sng" dirty="0" smtClean="0"/>
              <a:t>1-қадам</a:t>
            </a:r>
            <a:r>
              <a:rPr lang="kk-KZ" dirty="0" smtClean="0"/>
              <a:t>  ректордың атына А4 форматына өтініш жазу +  жеке </a:t>
            </a:r>
            <a:r>
              <a:rPr lang="kk-KZ" dirty="0" smtClean="0"/>
              <a:t>куәлікгі, </a:t>
            </a:r>
            <a:r>
              <a:rPr lang="kk-KZ" dirty="0" smtClean="0"/>
              <a:t>неке қию туралы </a:t>
            </a:r>
            <a:r>
              <a:rPr lang="kk-KZ" dirty="0" smtClean="0"/>
              <a:t>куәлікті </a:t>
            </a:r>
            <a:r>
              <a:rPr lang="kk-KZ" dirty="0" smtClean="0"/>
              <a:t>(</a:t>
            </a:r>
            <a:r>
              <a:rPr lang="kk-KZ" dirty="0" smtClean="0"/>
              <a:t>сканерленген түрде) қоса беру және мына электронды поштаға  </a:t>
            </a:r>
            <a:r>
              <a:rPr lang="kk-KZ" u="sng" dirty="0" smtClean="0">
                <a:hlinkClick r:id="rId2"/>
              </a:rPr>
              <a:t>кobes.a@ablaikhan.kz</a:t>
            </a:r>
            <a:r>
              <a:rPr lang="ru-RU" dirty="0" smtClean="0"/>
              <a:t> </a:t>
            </a:r>
            <a:r>
              <a:rPr lang="kk-KZ" dirty="0" smtClean="0"/>
              <a:t>өтінішті </a:t>
            </a:r>
            <a:r>
              <a:rPr lang="kk-KZ" dirty="0" smtClean="0"/>
              <a:t>жіберу.</a:t>
            </a:r>
            <a:endParaRPr lang="ru-RU" dirty="0" smtClean="0"/>
          </a:p>
          <a:p>
            <a:r>
              <a:rPr lang="kk-KZ" b="1" u="sng" dirty="0" smtClean="0"/>
              <a:t>2-қадам</a:t>
            </a:r>
            <a:r>
              <a:rPr lang="kk-KZ" dirty="0" smtClean="0"/>
              <a:t> </a:t>
            </a:r>
            <a:r>
              <a:rPr lang="kk-KZ" dirty="0" smtClean="0"/>
              <a:t>СҚКО-ның </a:t>
            </a:r>
            <a:r>
              <a:rPr lang="kk-KZ" dirty="0" smtClean="0"/>
              <a:t>маманы құжатты алады, оқу бөлімшелерінің басшыларына қол қойдырады, университет ректорының қолын </a:t>
            </a:r>
            <a:r>
              <a:rPr lang="kk-KZ" dirty="0" smtClean="0"/>
              <a:t>қойдыру </a:t>
            </a:r>
            <a:r>
              <a:rPr lang="kk-KZ" dirty="0" smtClean="0"/>
              <a:t>үшін кеңсеге </a:t>
            </a:r>
            <a:r>
              <a:rPr lang="kk-KZ" dirty="0" smtClean="0"/>
              <a:t>өткізеді.</a:t>
            </a:r>
            <a:endParaRPr lang="ru-RU" dirty="0" smtClean="0"/>
          </a:p>
          <a:p>
            <a:r>
              <a:rPr lang="kk-KZ" b="1" u="sng" dirty="0" smtClean="0"/>
              <a:t>3-қадам</a:t>
            </a:r>
            <a:r>
              <a:rPr lang="kk-KZ" dirty="0" smtClean="0"/>
              <a:t> өтінішке ректордың </a:t>
            </a:r>
            <a:r>
              <a:rPr lang="kk-KZ" dirty="0" smtClean="0"/>
              <a:t>қолы қойылғаннан </a:t>
            </a:r>
            <a:r>
              <a:rPr lang="kk-KZ" dirty="0" smtClean="0"/>
              <a:t>кейін </a:t>
            </a:r>
            <a:r>
              <a:rPr lang="kk-KZ" dirty="0" smtClean="0"/>
              <a:t>СҚКО </a:t>
            </a:r>
            <a:r>
              <a:rPr lang="kk-KZ" dirty="0" smtClean="0"/>
              <a:t>маманы оқудан шығару туралы бұйрықты </a:t>
            </a:r>
            <a:r>
              <a:rPr lang="kk-KZ" dirty="0" smtClean="0"/>
              <a:t>дайындап шығарады.</a:t>
            </a:r>
            <a:endParaRPr lang="ru-RU" dirty="0"/>
          </a:p>
        </p:txBody>
      </p:sp>
    </p:spTree>
    <p:extLst>
      <p:ext uri="{BB962C8B-B14F-4D97-AF65-F5344CB8AC3E}">
        <p14:creationId xmlns="" xmlns:p14="http://schemas.microsoft.com/office/powerpoint/2010/main" val="365906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340768"/>
            <a:ext cx="7776864" cy="338554"/>
          </a:xfrm>
          <a:prstGeom prst="rect">
            <a:avLst/>
          </a:prstGeom>
        </p:spPr>
        <p:txBody>
          <a:bodyPr wrap="square">
            <a:spAutoFit/>
          </a:bodyPr>
          <a:lstStyle/>
          <a:p>
            <a:pPr algn="ctr"/>
            <a:endParaRPr lang="ru-RU" sz="1600" dirty="0"/>
          </a:p>
        </p:txBody>
      </p:sp>
      <p:sp>
        <p:nvSpPr>
          <p:cNvPr id="7171" name="Rectangle 3"/>
          <p:cNvSpPr>
            <a:spLocks noChangeArrowheads="1"/>
          </p:cNvSpPr>
          <p:nvPr/>
        </p:nvSpPr>
        <p:spPr bwMode="auto">
          <a:xfrm>
            <a:off x="500034" y="2070249"/>
            <a:ext cx="835824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Шетелдік</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студенттер</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Қазақстан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Республикасы</a:t>
            </a:r>
            <a:r>
              <a:rPr kumimoji="0" lang="ru-RU"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азаматтығын</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алғаннан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кейін</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оқу ақысын өзгерту туралы</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өтініш жазуы</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тиіс</a:t>
            </a:r>
            <a:endPar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қадам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А4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форматында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ректордың атына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өтініш жазыңыз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жеке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куәлік қоса беріңіз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сканерленген</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түрде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және өтінішті kobes.a@ablaikhan.kz</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поштасына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жіберіңіз</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2-қадам</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СҚКО</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маманы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құжатты қабылдап</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оқу бөлімдері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басшыларына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қол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қойғызып</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ректордың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қолын</a:t>
            </a:r>
            <a:r>
              <a:rPr kumimoji="0" lang="ru-RU"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 қойдыру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үшін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университет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кеңсесіне тапсырады</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lvl="0" eaLnBrk="0" hangingPunct="0"/>
            <a:r>
              <a:rPr kumimoji="0" lang="kk-KZ"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3-қадам</a:t>
            </a:r>
            <a:r>
              <a:rPr kumimoji="0" lang="kk-KZ"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ректор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қол қойған өтініш негізінде </a:t>
            </a:r>
            <a:r>
              <a:rPr lang="ru-RU" dirty="0" smtClean="0">
                <a:latin typeface="Times New Roman" pitchFamily="18" charset="0"/>
                <a:ea typeface="Times New Roman" pitchFamily="18" charset="0"/>
                <a:cs typeface="Times New Roman" pitchFamily="18" charset="0"/>
              </a:rPr>
              <a:t>СҚКО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бұйрық </a:t>
            </a:r>
            <a:r>
              <a:rPr lang="kk-KZ" dirty="0" smtClean="0">
                <a:latin typeface="Times New Roman" pitchFamily="18" charset="0"/>
                <a:ea typeface="Times New Roman" pitchFamily="18" charset="0"/>
                <a:cs typeface="Times New Roman" pitchFamily="18" charset="0"/>
              </a:rPr>
              <a:t>құрастырады және </a:t>
            </a:r>
            <a:r>
              <a:rPr lang="kk-KZ" dirty="0" smtClean="0">
                <a:latin typeface="Times New Roman" pitchFamily="18" charset="0"/>
                <a:ea typeface="Times New Roman" pitchFamily="18" charset="0"/>
                <a:cs typeface="Times New Roman" pitchFamily="18" charset="0"/>
              </a:rPr>
              <a:t>шығарады</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kk-KZ"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2383619859"/>
      </p:ext>
    </p:extLst>
  </p:cSld>
  <p:clrMapOvr>
    <a:masterClrMapping/>
  </p:clrMapOvr>
</p:sld>
</file>

<file path=ppt/theme/theme1.xml><?xml version="1.0" encoding="utf-8"?>
<a:theme xmlns:a="http://schemas.openxmlformats.org/drawingml/2006/main" name="докла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доклад</Template>
  <TotalTime>12298</TotalTime>
  <Words>1573</Words>
  <Application>Microsoft Office PowerPoint</Application>
  <PresentationFormat>Экран (4:3)</PresentationFormat>
  <Paragraphs>153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доклад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Аида</dc:creator>
  <cp:lastModifiedBy>Admin</cp:lastModifiedBy>
  <cp:revision>1394</cp:revision>
  <cp:lastPrinted>2020-08-20T03:59:14Z</cp:lastPrinted>
  <dcterms:created xsi:type="dcterms:W3CDTF">2010-11-04T08:55:47Z</dcterms:created>
  <dcterms:modified xsi:type="dcterms:W3CDTF">2020-08-26T12:50:01Z</dcterms:modified>
</cp:coreProperties>
</file>