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6"/>
  </p:notesMasterIdLst>
  <p:handoutMasterIdLst>
    <p:handoutMasterId r:id="rId17"/>
  </p:handoutMasterIdLst>
  <p:sldIdLst>
    <p:sldId id="694" r:id="rId2"/>
    <p:sldId id="697" r:id="rId3"/>
    <p:sldId id="712" r:id="rId4"/>
    <p:sldId id="724" r:id="rId5"/>
    <p:sldId id="713" r:id="rId6"/>
    <p:sldId id="715" r:id="rId7"/>
    <p:sldId id="716" r:id="rId8"/>
    <p:sldId id="725" r:id="rId9"/>
    <p:sldId id="717" r:id="rId10"/>
    <p:sldId id="718" r:id="rId11"/>
    <p:sldId id="719" r:id="rId12"/>
    <p:sldId id="720" r:id="rId13"/>
    <p:sldId id="721" r:id="rId14"/>
    <p:sldId id="722" r:id="rId15"/>
  </p:sldIdLst>
  <p:sldSz cx="9144000" cy="6858000" type="screen4x3"/>
  <p:notesSz cx="9925050"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FF"/>
    <a:srgbClr val="7A8B9C"/>
    <a:srgbClr val="005EA4"/>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98589" autoAdjust="0"/>
  </p:normalViewPr>
  <p:slideViewPr>
    <p:cSldViewPr>
      <p:cViewPr varScale="1">
        <p:scale>
          <a:sx n="111" d="100"/>
          <a:sy n="111" d="100"/>
        </p:scale>
        <p:origin x="19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4301713" cy="340157"/>
          </a:xfrm>
          <a:prstGeom prst="rect">
            <a:avLst/>
          </a:prstGeom>
        </p:spPr>
        <p:txBody>
          <a:bodyPr vert="horz" lIns="92117" tIns="46058" rIns="92117" bIns="46058" rtlCol="0"/>
          <a:lstStyle>
            <a:lvl1pPr algn="l">
              <a:defRPr sz="1200"/>
            </a:lvl1pPr>
          </a:lstStyle>
          <a:p>
            <a:endParaRPr lang="ru-RU"/>
          </a:p>
        </p:txBody>
      </p:sp>
      <p:sp>
        <p:nvSpPr>
          <p:cNvPr id="3" name="Дата 2"/>
          <p:cNvSpPr>
            <a:spLocks noGrp="1"/>
          </p:cNvSpPr>
          <p:nvPr>
            <p:ph type="dt" sz="quarter" idx="1"/>
          </p:nvPr>
        </p:nvSpPr>
        <p:spPr>
          <a:xfrm>
            <a:off x="5620999" y="2"/>
            <a:ext cx="4301712" cy="340157"/>
          </a:xfrm>
          <a:prstGeom prst="rect">
            <a:avLst/>
          </a:prstGeom>
        </p:spPr>
        <p:txBody>
          <a:bodyPr vert="horz" lIns="92117" tIns="46058" rIns="92117" bIns="46058" rtlCol="0"/>
          <a:lstStyle>
            <a:lvl1pPr algn="r">
              <a:defRPr sz="1200"/>
            </a:lvl1pPr>
          </a:lstStyle>
          <a:p>
            <a:fld id="{B30BB40F-876B-44BC-A0A9-CB85077F54F6}" type="datetimeFigureOut">
              <a:rPr lang="ru-RU" smtClean="0"/>
              <a:pPr/>
              <a:t>21.08.2020</a:t>
            </a:fld>
            <a:endParaRPr lang="ru-RU"/>
          </a:p>
        </p:txBody>
      </p:sp>
      <p:sp>
        <p:nvSpPr>
          <p:cNvPr id="4" name="Нижний колонтитул 3"/>
          <p:cNvSpPr>
            <a:spLocks noGrp="1"/>
          </p:cNvSpPr>
          <p:nvPr>
            <p:ph type="ftr" sz="quarter" idx="2"/>
          </p:nvPr>
        </p:nvSpPr>
        <p:spPr>
          <a:xfrm>
            <a:off x="1" y="6456424"/>
            <a:ext cx="4301713" cy="340157"/>
          </a:xfrm>
          <a:prstGeom prst="rect">
            <a:avLst/>
          </a:prstGeom>
        </p:spPr>
        <p:txBody>
          <a:bodyPr vert="horz" lIns="92117" tIns="46058" rIns="92117" bIns="46058" rtlCol="0" anchor="b"/>
          <a:lstStyle>
            <a:lvl1pPr algn="l">
              <a:defRPr sz="1200"/>
            </a:lvl1pPr>
          </a:lstStyle>
          <a:p>
            <a:endParaRPr lang="ru-RU"/>
          </a:p>
        </p:txBody>
      </p:sp>
      <p:sp>
        <p:nvSpPr>
          <p:cNvPr id="5" name="Номер слайда 4"/>
          <p:cNvSpPr>
            <a:spLocks noGrp="1"/>
          </p:cNvSpPr>
          <p:nvPr>
            <p:ph type="sldNum" sz="quarter" idx="3"/>
          </p:nvPr>
        </p:nvSpPr>
        <p:spPr>
          <a:xfrm>
            <a:off x="5620999" y="6456424"/>
            <a:ext cx="4301712" cy="340157"/>
          </a:xfrm>
          <a:prstGeom prst="rect">
            <a:avLst/>
          </a:prstGeom>
        </p:spPr>
        <p:txBody>
          <a:bodyPr vert="horz" lIns="92117" tIns="46058" rIns="92117" bIns="46058" rtlCol="0" anchor="b"/>
          <a:lstStyle>
            <a:lvl1pPr algn="r">
              <a:defRPr sz="1200"/>
            </a:lvl1pPr>
          </a:lstStyle>
          <a:p>
            <a:fld id="{3BDCBC67-C737-4AF3-A31A-890F46BFBCC4}" type="slidenum">
              <a:rPr lang="ru-RU" smtClean="0"/>
              <a:pPr/>
              <a:t>‹#›</a:t>
            </a:fld>
            <a:endParaRPr lang="ru-RU"/>
          </a:p>
        </p:txBody>
      </p:sp>
    </p:spTree>
    <p:extLst>
      <p:ext uri="{BB962C8B-B14F-4D97-AF65-F5344CB8AC3E}">
        <p14:creationId xmlns:p14="http://schemas.microsoft.com/office/powerpoint/2010/main" val="651834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4301937" cy="340210"/>
          </a:xfrm>
          <a:prstGeom prst="rect">
            <a:avLst/>
          </a:prstGeom>
        </p:spPr>
        <p:txBody>
          <a:bodyPr vert="horz" wrap="square" lIns="91426" tIns="45713" rIns="91426" bIns="45713" numCol="1" anchor="t" anchorCtr="0" compatLnSpc="1">
            <a:prstTxWarp prst="textNoShape">
              <a:avLst/>
            </a:prstTxWarp>
          </a:bodyPr>
          <a:lstStyle>
            <a:lvl1pPr>
              <a:defRPr sz="1200">
                <a:latin typeface="Calibri" pitchFamily="34" charset="0"/>
                <a:cs typeface="Arial" charset="0"/>
              </a:defRPr>
            </a:lvl1pPr>
          </a:lstStyle>
          <a:p>
            <a:pPr>
              <a:defRPr/>
            </a:pPr>
            <a:endParaRPr lang="ru-RU"/>
          </a:p>
        </p:txBody>
      </p:sp>
      <p:sp>
        <p:nvSpPr>
          <p:cNvPr id="3" name="Дата 2"/>
          <p:cNvSpPr>
            <a:spLocks noGrp="1"/>
          </p:cNvSpPr>
          <p:nvPr>
            <p:ph type="dt" idx="1"/>
          </p:nvPr>
        </p:nvSpPr>
        <p:spPr>
          <a:xfrm>
            <a:off x="5620797" y="1"/>
            <a:ext cx="4301937" cy="340210"/>
          </a:xfrm>
          <a:prstGeom prst="rect">
            <a:avLst/>
          </a:prstGeom>
        </p:spPr>
        <p:txBody>
          <a:bodyPr vert="horz" wrap="square" lIns="91426" tIns="45713" rIns="91426" bIns="45713" numCol="1" anchor="t" anchorCtr="0" compatLnSpc="1">
            <a:prstTxWarp prst="textNoShape">
              <a:avLst/>
            </a:prstTxWarp>
          </a:bodyPr>
          <a:lstStyle>
            <a:lvl1pPr algn="r">
              <a:defRPr sz="1200">
                <a:latin typeface="Calibri" pitchFamily="34" charset="0"/>
                <a:cs typeface="Arial" charset="0"/>
              </a:defRPr>
            </a:lvl1pPr>
          </a:lstStyle>
          <a:p>
            <a:pPr>
              <a:defRPr/>
            </a:pPr>
            <a:fld id="{2875CD3E-2D9D-405B-A4A0-C410CA4433CE}" type="datetimeFigureOut">
              <a:rPr lang="ru-RU"/>
              <a:pPr>
                <a:defRPr/>
              </a:pPr>
              <a:t>21.08.2020</a:t>
            </a:fld>
            <a:endParaRPr lang="ru-RU"/>
          </a:p>
        </p:txBody>
      </p:sp>
      <p:sp>
        <p:nvSpPr>
          <p:cNvPr id="4" name="Образ слайда 3"/>
          <p:cNvSpPr>
            <a:spLocks noGrp="1" noRot="1" noChangeAspect="1"/>
          </p:cNvSpPr>
          <p:nvPr>
            <p:ph type="sldImg" idx="2"/>
          </p:nvPr>
        </p:nvSpPr>
        <p:spPr>
          <a:xfrm>
            <a:off x="3263900" y="509588"/>
            <a:ext cx="3397250" cy="2549525"/>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992042" y="3229278"/>
            <a:ext cx="7940968" cy="3058628"/>
          </a:xfrm>
          <a:prstGeom prst="rect">
            <a:avLst/>
          </a:prstGeom>
        </p:spPr>
        <p:txBody>
          <a:bodyPr vert="horz" wrap="square" lIns="91426" tIns="45713" rIns="91426" bIns="45713"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2" y="6456380"/>
            <a:ext cx="4301937" cy="340210"/>
          </a:xfrm>
          <a:prstGeom prst="rect">
            <a:avLst/>
          </a:prstGeom>
        </p:spPr>
        <p:txBody>
          <a:bodyPr vert="horz" wrap="square" lIns="91426" tIns="45713" rIns="91426" bIns="45713" numCol="1" anchor="b" anchorCtr="0" compatLnSpc="1">
            <a:prstTxWarp prst="textNoShape">
              <a:avLst/>
            </a:prstTxWarp>
          </a:bodyPr>
          <a:lstStyle>
            <a:lvl1pPr>
              <a:defRPr sz="1200">
                <a:latin typeface="Calibri" pitchFamily="34" charset="0"/>
                <a:cs typeface="Arial" charset="0"/>
              </a:defRPr>
            </a:lvl1pPr>
          </a:lstStyle>
          <a:p>
            <a:pPr>
              <a:defRPr/>
            </a:pPr>
            <a:endParaRPr lang="ru-RU"/>
          </a:p>
        </p:txBody>
      </p:sp>
      <p:sp>
        <p:nvSpPr>
          <p:cNvPr id="7" name="Номер слайда 6"/>
          <p:cNvSpPr>
            <a:spLocks noGrp="1"/>
          </p:cNvSpPr>
          <p:nvPr>
            <p:ph type="sldNum" sz="quarter" idx="5"/>
          </p:nvPr>
        </p:nvSpPr>
        <p:spPr>
          <a:xfrm>
            <a:off x="5620797" y="6456380"/>
            <a:ext cx="4301937" cy="340210"/>
          </a:xfrm>
          <a:prstGeom prst="rect">
            <a:avLst/>
          </a:prstGeom>
        </p:spPr>
        <p:txBody>
          <a:bodyPr vert="horz" wrap="square" lIns="91426" tIns="45713" rIns="91426" bIns="45713" numCol="1" anchor="b" anchorCtr="0" compatLnSpc="1">
            <a:prstTxWarp prst="textNoShape">
              <a:avLst/>
            </a:prstTxWarp>
          </a:bodyPr>
          <a:lstStyle>
            <a:lvl1pPr algn="r">
              <a:defRPr sz="1200">
                <a:latin typeface="Calibri" pitchFamily="34" charset="0"/>
                <a:cs typeface="Arial" charset="0"/>
              </a:defRPr>
            </a:lvl1pPr>
          </a:lstStyle>
          <a:p>
            <a:pPr>
              <a:defRPr/>
            </a:pPr>
            <a:fld id="{F9563809-B55A-401E-B099-82708EE51D6E}" type="slidenum">
              <a:rPr lang="ru-RU"/>
              <a:pPr>
                <a:defRPr/>
              </a:pPr>
              <a:t>‹#›</a:t>
            </a:fld>
            <a:endParaRPr lang="ru-RU"/>
          </a:p>
        </p:txBody>
      </p:sp>
    </p:spTree>
    <p:extLst>
      <p:ext uri="{BB962C8B-B14F-4D97-AF65-F5344CB8AC3E}">
        <p14:creationId xmlns:p14="http://schemas.microsoft.com/office/powerpoint/2010/main" val="2002764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36E495B-02DC-49FF-BA9D-356BDD00CEBB}" type="datetimeFigureOut">
              <a:rPr lang="ru-RU" smtClean="0"/>
              <a:pPr>
                <a:defRPr/>
              </a:pPr>
              <a:t>21.08.2020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F7DC4A-92F8-48AA-B425-87769A5668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07F63B0-E5D0-4B69-8CDA-9FEE1E49D695}" type="datetimeFigureOut">
              <a:rPr lang="ru-RU" smtClean="0"/>
              <a:pPr>
                <a:defRPr/>
              </a:pPr>
              <a:t>21.08.2020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85BCAA-A75A-4D35-9953-6EE2798EDEA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794CA1-8EF5-457B-8C62-06F54FF8C1C7}" type="datetimeFigureOut">
              <a:rPr lang="ru-RU" smtClean="0"/>
              <a:pPr>
                <a:defRPr/>
              </a:pPr>
              <a:t>21.08.2020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303D30-3BC4-4CEF-A3E0-D200349F03A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8ED8C70F-7BB5-4277-B0A3-AD0B85F05F8B}" type="datetimeFigureOut">
              <a:rPr lang="ru-RU" smtClean="0"/>
              <a:pPr>
                <a:defRPr/>
              </a:pPr>
              <a:t>21.08.2020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3F0627B-AAFB-409C-A450-319F7916F9F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90B7B600-262A-4FF7-82EC-C2448C85EC8C}" type="datetimeFigureOut">
              <a:rPr lang="ru-RU" smtClean="0"/>
              <a:pPr>
                <a:defRPr/>
              </a:pPr>
              <a:t>21.08.2020</a:t>
            </a:fld>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0BD1A889-206E-4875-A171-4C56A62B4FEC}" type="slidenum">
              <a:rPr lang="ru-RU"/>
              <a:pPr>
                <a:defRPr/>
              </a:pPr>
              <a:t>‹#›</a:t>
            </a:fld>
            <a:endParaRPr lang="ru-RU"/>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33DB454-2ACF-4E55-B8AF-9982D0513698}" type="datetimeFigureOut">
              <a:rPr lang="ru-RU" smtClean="0"/>
              <a:pPr>
                <a:defRPr/>
              </a:pPr>
              <a:t>21.08.2020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DC8C44D-0136-49D8-94BC-B663856DA73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AA0B5E-7A13-481D-B15D-DB46667F7077}" type="datetimeFigureOut">
              <a:rPr lang="ru-RU" smtClean="0"/>
              <a:pPr>
                <a:defRPr/>
              </a:pPr>
              <a:t>21.08.2020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D6EA93-E1D8-41D9-96D9-C78C64F048F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DB01875-73E7-4516-A3B8-E3EA5EB1EA36}" type="datetimeFigureOut">
              <a:rPr lang="ru-RU" smtClean="0"/>
              <a:pPr>
                <a:defRPr/>
              </a:pPr>
              <a:t>21.08.2020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D86B72-8F8A-4EF1-913F-78E150A6F6C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86D6CC-0A8A-4982-99E5-703799547B07}" type="datetimeFigureOut">
              <a:rPr lang="ru-RU" smtClean="0"/>
              <a:pPr>
                <a:defRPr/>
              </a:pPr>
              <a:t>21.08.2020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93E3BB-5392-457D-8A97-122C7B7B3EE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8D4F42-4DD6-43CA-B5AC-99933CA200E9}" type="datetimeFigureOut">
              <a:rPr lang="ru-RU" smtClean="0"/>
              <a:pPr>
                <a:defRPr/>
              </a:pPr>
              <a:t>21.08.2020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7843AB-7C6E-462F-8E21-DA5E2A74413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C5E00D6-B757-48AF-AD17-A14DC1140481}" type="datetimeFigureOut">
              <a:rPr lang="ru-RU" smtClean="0"/>
              <a:pPr>
                <a:defRPr/>
              </a:pPr>
              <a:t>21.08.2020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44E572B-9C87-4F45-A13F-AEDD978EF84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7B677DC-1D2A-49CF-8793-0816A470BD05}" type="datetimeFigureOut">
              <a:rPr lang="ru-RU" smtClean="0"/>
              <a:pPr>
                <a:defRPr/>
              </a:pPr>
              <a:t>21.08.2020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DE8C677-1514-489E-938D-791591A6647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6FE273C-5A90-42C0-9455-E90991E2E884}" type="datetimeFigureOut">
              <a:rPr lang="ru-RU" smtClean="0"/>
              <a:pPr>
                <a:defRPr/>
              </a:pPr>
              <a:t>21.08.2020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3F9152-025D-4553-803A-413160B11ED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A7A0DBB-2128-46C8-B064-46416EA7FEBF}" type="datetimeFigureOut">
              <a:rPr lang="ru-RU" smtClean="0"/>
              <a:pPr>
                <a:defRPr/>
              </a:pPr>
              <a:t>21.08.2020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03ED61-CC10-4444-817B-5E25B96DE95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cs typeface="Arial" charset="0"/>
              </a:defRPr>
            </a:lvl1pPr>
          </a:lstStyle>
          <a:p>
            <a:pPr>
              <a:defRPr/>
            </a:pPr>
            <a:fld id="{E6875B3D-668F-47B8-9B66-562EADA45F8D}" type="datetimeFigureOut">
              <a:rPr lang="ru-RU" smtClean="0"/>
              <a:pPr>
                <a:defRPr/>
              </a:pPr>
              <a:t>21.08.2020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itchFamily="18" charset="0"/>
                <a:cs typeface="Arial" charset="0"/>
              </a:defRPr>
            </a:lvl1pPr>
          </a:lstStyle>
          <a:p>
            <a:pPr>
              <a:defRPr/>
            </a:pPr>
            <a:fld id="{AD79B555-0F87-44B3-A2B2-C033431084D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9" r:id="rId13"/>
    <p:sldLayoutId id="214748431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adilet.zan.kz/rus/docs/P080000058_#z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zholdasova.v@ablaikhan.kz" TargetMode="External"/><Relationship Id="rId7" Type="http://schemas.openxmlformats.org/officeDocument/2006/relationships/hyperlink" Target="mailto:saduakasova.i@ablaikhan.kz" TargetMode="External"/><Relationship Id="rId2" Type="http://schemas.openxmlformats.org/officeDocument/2006/relationships/hyperlink" Target="mailto:temirgalieva.b@ablaikhan.kz" TargetMode="External"/><Relationship Id="rId1" Type="http://schemas.openxmlformats.org/officeDocument/2006/relationships/slideLayout" Target="../slideLayouts/slideLayout12.xml"/><Relationship Id="rId6" Type="http://schemas.openxmlformats.org/officeDocument/2006/relationships/hyperlink" Target="mailto:daut.m@ablaikhan.kz" TargetMode="External"/><Relationship Id="rId5" Type="http://schemas.openxmlformats.org/officeDocument/2006/relationships/hyperlink" Target="mailto:nusip.sh@ablaikhan.kz" TargetMode="External"/><Relationship Id="rId4" Type="http://schemas.openxmlformats.org/officeDocument/2006/relationships/hyperlink" Target="mailto:moldabekova.a@ablaikhan.k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saduakasova.i@ablaikhan.kz"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p:nvPr>
        </p:nvSpPr>
        <p:spPr>
          <a:xfrm>
            <a:off x="457200" y="1214423"/>
            <a:ext cx="8229600" cy="4916502"/>
          </a:xfrm>
        </p:spPr>
        <p:txBody>
          <a:bodyPr/>
          <a:lstStyle/>
          <a:p>
            <a:pPr algn="ctr">
              <a:buNone/>
            </a:pPr>
            <a:endParaRPr lang="ru-RU" sz="4500" dirty="0" smtClean="0">
              <a:solidFill>
                <a:schemeClr val="tx2">
                  <a:lumMod val="50000"/>
                </a:schemeClr>
              </a:solidFill>
            </a:endParaRPr>
          </a:p>
          <a:p>
            <a:pPr algn="ctr">
              <a:buNone/>
            </a:pPr>
            <a:r>
              <a:rPr lang="ru-RU" sz="4500" b="1" dirty="0" smtClean="0">
                <a:solidFill>
                  <a:schemeClr val="tx2">
                    <a:lumMod val="50000"/>
                  </a:schemeClr>
                </a:solidFill>
              </a:rPr>
              <a:t>ЦЕНТР ОБСЛУЖИВАНИЯ СТУДЕНТОВ </a:t>
            </a:r>
          </a:p>
          <a:p>
            <a:pPr algn="ctr">
              <a:buNone/>
            </a:pPr>
            <a:r>
              <a:rPr lang="ru-RU" dirty="0" smtClean="0">
                <a:solidFill>
                  <a:schemeClr val="tx2">
                    <a:lumMod val="50000"/>
                  </a:schemeClr>
                </a:solidFill>
              </a:rPr>
              <a:t> </a:t>
            </a:r>
            <a:r>
              <a:rPr lang="ru-RU" dirty="0" err="1" smtClean="0">
                <a:solidFill>
                  <a:schemeClr val="tx2">
                    <a:lumMod val="50000"/>
                  </a:schemeClr>
                </a:solidFill>
              </a:rPr>
              <a:t>КазУМОиМЯ</a:t>
            </a:r>
            <a:r>
              <a:rPr lang="ru-RU" dirty="0" smtClean="0">
                <a:solidFill>
                  <a:schemeClr val="tx2">
                    <a:lumMod val="50000"/>
                  </a:schemeClr>
                </a:solidFill>
              </a:rPr>
              <a:t> </a:t>
            </a:r>
            <a:r>
              <a:rPr lang="ru-RU" dirty="0" err="1" smtClean="0">
                <a:solidFill>
                  <a:schemeClr val="tx2">
                    <a:lumMod val="50000"/>
                  </a:schemeClr>
                </a:solidFill>
              </a:rPr>
              <a:t>им.Абылай</a:t>
            </a:r>
            <a:r>
              <a:rPr lang="ru-RU" dirty="0" smtClean="0">
                <a:solidFill>
                  <a:schemeClr val="tx2">
                    <a:lumMod val="50000"/>
                  </a:schemeClr>
                </a:solidFill>
              </a:rPr>
              <a:t> хана </a:t>
            </a:r>
          </a:p>
          <a:p>
            <a:pPr algn="ct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484784"/>
            <a:ext cx="7920880" cy="4131644"/>
          </a:xfrm>
          <a:prstGeom prst="rect">
            <a:avLst/>
          </a:prstGeom>
        </p:spPr>
        <p:txBody>
          <a:bodyPr wrap="square">
            <a:spAutoFit/>
          </a:bodyPr>
          <a:lstStyle/>
          <a:p>
            <a:pPr marL="457200" algn="ctr">
              <a:lnSpc>
                <a:spcPct val="115000"/>
              </a:lnSpc>
              <a:spcAft>
                <a:spcPts val="1000"/>
              </a:spcAft>
            </a:pPr>
            <a:r>
              <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Что делать если </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пропустили </a:t>
            </a:r>
            <a:r>
              <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занятия ?</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400" b="1" u="sng"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kk-KZ" sz="1400" b="1" u="sng" dirty="0">
                <a:latin typeface="Times New Roman" panose="02020603050405020304" pitchFamily="18" charset="0"/>
                <a:ea typeface="Times New Roman" panose="02020603050405020304" pitchFamily="18" charset="0"/>
                <a:cs typeface="Times New Roman" panose="02020603050405020304" pitchFamily="18" charset="0"/>
              </a:rPr>
              <a:t>шаг</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на формате А4 написать заявление на имя декана факультета + приложить  удостоверение личности, справка о болезни (в сканированном виде) и отправить заявление на почту </a:t>
            </a:r>
            <a:r>
              <a:rPr lang="ru-RU" sz="1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к</a:t>
            </a:r>
            <a:r>
              <a:rPr lang="en-US" sz="14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obes</a:t>
            </a:r>
            <a:r>
              <a:rPr lang="ru-RU" sz="1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a:t>
            </a:r>
            <a:r>
              <a:rPr lang="ru-RU" sz="1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4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ablaikhan</a:t>
            </a:r>
            <a:r>
              <a:rPr lang="ru-RU" sz="1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4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kz</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400" b="1" u="sng" dirty="0">
                <a:latin typeface="Times New Roman" panose="02020603050405020304" pitchFamily="18" charset="0"/>
                <a:ea typeface="Times New Roman" panose="02020603050405020304" pitchFamily="18" charset="0"/>
                <a:cs typeface="Times New Roman" panose="02020603050405020304" pitchFamily="18" charset="0"/>
              </a:rPr>
              <a:t>2 шаг</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специалист ЦОС получает документ и  подписывает у руководителей учебных подразделений</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основани</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и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подписанного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заявлени</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я</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формирует распоряжение</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на отработку и передает распоряжения в офис-регистратуру для составления индивидуального расписания</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ru-RU" sz="1400" b="1" u="sng" dirty="0">
                <a:latin typeface="Times New Roman" panose="02020603050405020304" pitchFamily="18" charset="0"/>
                <a:ea typeface="Times New Roman" panose="02020603050405020304" pitchFamily="18" charset="0"/>
                <a:cs typeface="Times New Roman" panose="02020603050405020304" pitchFamily="18" charset="0"/>
              </a:rPr>
              <a:t>3 шаг</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ЦОС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отправляет распоряжение и индивидуальное расписание на личную почту обучающегося в сканированном виде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400" b="1" u="sng" dirty="0">
                <a:latin typeface="Times New Roman" panose="02020603050405020304" pitchFamily="18" charset="0"/>
                <a:ea typeface="Times New Roman" panose="02020603050405020304" pitchFamily="18" charset="0"/>
                <a:cs typeface="Times New Roman" panose="02020603050405020304" pitchFamily="18" charset="0"/>
              </a:rPr>
              <a:t>4 шаг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Офис-регистратор факультета отправляет распоряжение и индивидуальное расписание на личную почту ППС в сканированном виде для онлайн приема задолженности или разницы. Офис-регистратор строго контролирует выполнение вышеуказанных документов  в срок.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400" b="1" u="sng" dirty="0">
                <a:latin typeface="Times New Roman" panose="02020603050405020304" pitchFamily="18" charset="0"/>
                <a:ea typeface="Times New Roman" panose="02020603050405020304" pitchFamily="18" charset="0"/>
                <a:cs typeface="Times New Roman" panose="02020603050405020304" pitchFamily="18" charset="0"/>
              </a:rPr>
              <a:t>5 шаг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Преподаватель выставленную оценку отправляет офис-регистратуру для занесения в 1С программу. Студент может посмотреть полученную оценку в накопительной ведомости в личном кабинете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kk-KZ"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65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268760"/>
            <a:ext cx="7848872" cy="5160067"/>
          </a:xfrm>
          <a:prstGeom prst="rect">
            <a:avLst/>
          </a:prstGeom>
        </p:spPr>
        <p:txBody>
          <a:bodyPr wrap="square">
            <a:spAutoFit/>
          </a:bodyPr>
          <a:lstStyle/>
          <a:p>
            <a:pPr marL="457200" algn="ctr">
              <a:lnSpc>
                <a:spcPct val="115000"/>
              </a:lnSpc>
              <a:spcAft>
                <a:spcPts val="1000"/>
              </a:spcAft>
            </a:pPr>
            <a:r>
              <a:rPr lang="kk-KZ"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Перевод и восстановление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indent="90170" algn="just">
              <a:lnSpc>
                <a:spcPct val="115000"/>
              </a:lnSpc>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Перевод обучающихся осуществляется из других вузов, в другой вуз, внутри вуза с одной формы обучения на другую, с одного языкового отделения на другое, с одной специальности на другую, с платной основы на обучение по государственному образовательному заказу.</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Перевод обучающегося с платной основы на обучение по государственному образовательному заказу осуществляется путем присуждения образовательных грантов, высвободившихся в процессе обучения в соответствии с </a:t>
            </a:r>
            <a:r>
              <a:rPr lang="ru-RU" sz="1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Правилами</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присуждения образовательного гранта.</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 Обучающиеся из других высших учебных заведений  переводятся или восстанавливаются после отчисления, если ими был полностью завершен первый академический период осваиваемой программы согласно индивидуальному учебному плану. При этом обучающийся переводится или восстанавливается на любую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образовательную программу с учетом разницы дисциплин учебных планов</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на любую специальность и в любой вуз независимо от сроков отчисления при восстановлении.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  Перевод обучающегося с одной образовательной программы на другую,            с одной формы обучения на другую осуществляется только для обучения на платной основе.</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Перевод обучающегося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с одной образовательной программы на другую</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внутри университета сопровождается дополнительным соглашением к договору.</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Студент, обучающийся по образовательному гранту, может перевестись с сохранением образовательного гранта в другой ВУЗ.</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         - Перевод и восстановление производится только </a:t>
            </a: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в каникулярное время</a:t>
            </a:r>
            <a:r>
              <a:rPr lang="kk-KZ" sz="14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70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642083"/>
            <a:ext cx="7488832" cy="5564600"/>
          </a:xfrm>
          <a:prstGeom prst="rect">
            <a:avLst/>
          </a:prstGeom>
        </p:spPr>
        <p:txBody>
          <a:bodyPr wrap="square">
            <a:spAutoFit/>
          </a:bodyPr>
          <a:lstStyle/>
          <a:p>
            <a:pPr>
              <a:lnSpc>
                <a:spcPct val="115000"/>
              </a:lnSpc>
              <a:spcAft>
                <a:spcPts val="1000"/>
              </a:spcAft>
            </a:pPr>
            <a:r>
              <a:rPr lang="kk-KZ" sz="2800" b="1" dirty="0" smtClean="0">
                <a:latin typeface="+mn-lt"/>
              </a:rPr>
              <a:t>                              </a:t>
            </a:r>
          </a:p>
          <a:p>
            <a:pPr>
              <a:lnSpc>
                <a:spcPct val="115000"/>
              </a:lnSpc>
              <a:spcAft>
                <a:spcPts val="1000"/>
              </a:spcAft>
            </a:pPr>
            <a:r>
              <a:rPr lang="kk-KZ" sz="2800" b="1" dirty="0">
                <a:latin typeface="+mn-lt"/>
              </a:rPr>
              <a:t> </a:t>
            </a:r>
            <a:r>
              <a:rPr lang="kk-KZ" sz="2800" b="1" dirty="0" smtClean="0">
                <a:latin typeface="+mn-lt"/>
              </a:rPr>
              <a:t>                              </a:t>
            </a:r>
            <a:r>
              <a:rPr lang="kk-KZ" sz="2800" b="1" dirty="0" smtClean="0">
                <a:solidFill>
                  <a:srgbClr val="FF0000"/>
                </a:solidFill>
                <a:latin typeface="+mn-lt"/>
              </a:rPr>
              <a:t>ID карта </a:t>
            </a:r>
            <a:endParaRPr lang="ru-RU" sz="2800" dirty="0">
              <a:solidFill>
                <a:srgbClr val="FF0000"/>
              </a:solidFill>
              <a:latin typeface="+mn-lt"/>
            </a:endParaRPr>
          </a:p>
          <a:p>
            <a:pPr>
              <a:lnSpc>
                <a:spcPct val="115000"/>
              </a:lnSpc>
              <a:spcAft>
                <a:spcPts val="1000"/>
              </a:spcAft>
            </a:pPr>
            <a:endParaRPr lang="kk-KZ" sz="1200" b="1" dirty="0" smtClean="0">
              <a:latin typeface="+mn-lt"/>
              <a:ea typeface="Times New Roman" panose="02020603050405020304" pitchFamily="18" charset="0"/>
              <a:cs typeface="Times New Roman" panose="02020603050405020304" pitchFamily="18" charset="0"/>
            </a:endParaRPr>
          </a:p>
          <a:p>
            <a:pPr>
              <a:lnSpc>
                <a:spcPct val="115000"/>
              </a:lnSpc>
              <a:spcAft>
                <a:spcPts val="1000"/>
              </a:spcAft>
            </a:pPr>
            <a:endParaRPr lang="kk-KZ" sz="1200" b="1" dirty="0" smtClean="0">
              <a:latin typeface="+mn-lt"/>
              <a:ea typeface="Times New Roman" panose="02020603050405020304" pitchFamily="18" charset="0"/>
              <a:cs typeface="Times New Roman" panose="02020603050405020304" pitchFamily="18" charset="0"/>
            </a:endParaRPr>
          </a:p>
          <a:p>
            <a:pPr algn="just">
              <a:lnSpc>
                <a:spcPct val="115000"/>
              </a:lnSpc>
              <a:spcAft>
                <a:spcPts val="1000"/>
              </a:spcAft>
            </a:pPr>
            <a:endParaRPr lang="kk-KZ" sz="1200" b="1" dirty="0">
              <a:latin typeface="+mn-lt"/>
              <a:ea typeface="Times New Roman" panose="02020603050405020304" pitchFamily="18" charset="0"/>
              <a:cs typeface="Times New Roman" panose="02020603050405020304" pitchFamily="18" charset="0"/>
            </a:endParaRPr>
          </a:p>
          <a:p>
            <a:pPr algn="just">
              <a:lnSpc>
                <a:spcPct val="115000"/>
              </a:lnSpc>
              <a:spcAft>
                <a:spcPts val="1000"/>
              </a:spcAft>
            </a:pPr>
            <a:endParaRPr lang="kk-KZ" sz="1200" b="1" dirty="0" smtClean="0">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kk-KZ" sz="1400" b="1" dirty="0" smtClean="0">
                <a:latin typeface="+mn-lt"/>
                <a:ea typeface="Times New Roman" panose="02020603050405020304" pitchFamily="18" charset="0"/>
                <a:cs typeface="Times New Roman" panose="02020603050405020304" pitchFamily="18" charset="0"/>
              </a:rPr>
              <a:t>ID </a:t>
            </a:r>
            <a:r>
              <a:rPr lang="kk-KZ" sz="1400" b="1" dirty="0">
                <a:latin typeface="+mn-lt"/>
                <a:ea typeface="Times New Roman" panose="02020603050405020304" pitchFamily="18" charset="0"/>
                <a:cs typeface="Times New Roman" panose="02020603050405020304" pitchFamily="18" charset="0"/>
              </a:rPr>
              <a:t>карта </a:t>
            </a:r>
            <a:r>
              <a:rPr lang="kk-KZ" sz="1400" dirty="0">
                <a:latin typeface="+mn-lt"/>
                <a:ea typeface="Times New Roman" panose="02020603050405020304" pitchFamily="18" charset="0"/>
                <a:cs typeface="Times New Roman" panose="02020603050405020304" pitchFamily="18" charset="0"/>
              </a:rPr>
              <a:t>выдает университет! В случае утери- восстановление платно: - 200 тенге </a:t>
            </a:r>
            <a:r>
              <a:rPr lang="ru-RU" sz="1400" dirty="0">
                <a:latin typeface="+mn-lt"/>
                <a:ea typeface="Times New Roman" panose="02020603050405020304" pitchFamily="18" charset="0"/>
                <a:cs typeface="Times New Roman" panose="02020603050405020304" pitchFamily="18" charset="0"/>
              </a:rPr>
              <a:t>(оплачивается в кассе университета)</a:t>
            </a:r>
          </a:p>
          <a:p>
            <a:pPr>
              <a:lnSpc>
                <a:spcPct val="115000"/>
              </a:lnSpc>
              <a:spcAft>
                <a:spcPts val="1000"/>
              </a:spcAft>
            </a:pPr>
            <a:r>
              <a:rPr lang="ru-RU" sz="1400" dirty="0">
                <a:latin typeface="+mn-lt"/>
                <a:ea typeface="Times New Roman" panose="02020603050405020304" pitchFamily="18" charset="0"/>
                <a:cs typeface="Times New Roman" panose="02020603050405020304" pitchFamily="18" charset="0"/>
              </a:rPr>
              <a:t>Категорический запрещается передача </a:t>
            </a:r>
            <a:r>
              <a:rPr lang="kk-KZ" sz="1400" b="1" dirty="0">
                <a:latin typeface="+mn-lt"/>
                <a:ea typeface="Times New Roman" panose="02020603050405020304" pitchFamily="18" charset="0"/>
                <a:cs typeface="Times New Roman" panose="02020603050405020304" pitchFamily="18" charset="0"/>
              </a:rPr>
              <a:t>ID карты </a:t>
            </a:r>
            <a:r>
              <a:rPr lang="kk-KZ" sz="1400" dirty="0">
                <a:latin typeface="+mn-lt"/>
                <a:ea typeface="Times New Roman" panose="02020603050405020304" pitchFamily="18" charset="0"/>
                <a:cs typeface="Times New Roman" panose="02020603050405020304" pitchFamily="18" charset="0"/>
              </a:rPr>
              <a:t>другому лицу, а также использование чужой </a:t>
            </a:r>
            <a:r>
              <a:rPr lang="kk-KZ" sz="1400" b="1" dirty="0">
                <a:latin typeface="+mn-lt"/>
                <a:ea typeface="Times New Roman" panose="02020603050405020304" pitchFamily="18" charset="0"/>
                <a:cs typeface="Times New Roman" panose="02020603050405020304" pitchFamily="18" charset="0"/>
              </a:rPr>
              <a:t>ID карты </a:t>
            </a:r>
            <a:r>
              <a:rPr lang="kk-KZ" sz="1400" dirty="0">
                <a:latin typeface="+mn-lt"/>
                <a:ea typeface="Times New Roman" panose="02020603050405020304" pitchFamily="18" charset="0"/>
                <a:cs typeface="Times New Roman" panose="02020603050405020304" pitchFamily="18" charset="0"/>
              </a:rPr>
              <a:t>или ее подделка.За нарушение данного правила  студент привлекается к ответственности.</a:t>
            </a:r>
            <a:endParaRPr lang="ru-RU" sz="1400" dirty="0">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kk-KZ" sz="1400" b="1" dirty="0">
                <a:solidFill>
                  <a:srgbClr val="FF0000"/>
                </a:solidFill>
                <a:latin typeface="+mn-lt"/>
                <a:ea typeface="Times New Roman" panose="02020603050405020304" pitchFamily="18" charset="0"/>
                <a:cs typeface="Times New Roman" panose="02020603050405020304" pitchFamily="18" charset="0"/>
              </a:rPr>
              <a:t>        На время дистанционного обучения и ограниченного доступа в корпуса университета ID карты не выдаются.</a:t>
            </a:r>
            <a:endParaRPr lang="ru-RU" sz="1400" dirty="0">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kk-KZ" sz="1400" b="1" dirty="0">
                <a:solidFill>
                  <a:srgbClr val="FF0000"/>
                </a:solidFill>
                <a:latin typeface="+mn-lt"/>
                <a:ea typeface="Times New Roman" panose="02020603050405020304" pitchFamily="18" charset="0"/>
                <a:cs typeface="Times New Roman" panose="02020603050405020304" pitchFamily="18" charset="0"/>
              </a:rPr>
              <a:t>При необходимости посещения Университета </a:t>
            </a:r>
            <a:r>
              <a:rPr lang="en-US" sz="1400" b="1" dirty="0">
                <a:solidFill>
                  <a:srgbClr val="FF0000"/>
                </a:solidFill>
                <a:latin typeface="+mn-lt"/>
                <a:ea typeface="Times New Roman" panose="02020603050405020304" pitchFamily="18" charset="0"/>
                <a:cs typeface="Times New Roman" panose="02020603050405020304" pitchFamily="18" charset="0"/>
              </a:rPr>
              <a:t>ID </a:t>
            </a:r>
            <a:r>
              <a:rPr lang="kk-KZ" sz="1400" b="1" dirty="0">
                <a:solidFill>
                  <a:srgbClr val="FF0000"/>
                </a:solidFill>
                <a:latin typeface="+mn-lt"/>
                <a:ea typeface="Times New Roman" panose="02020603050405020304" pitchFamily="18" charset="0"/>
                <a:cs typeface="Times New Roman" panose="02020603050405020304" pitchFamily="18" charset="0"/>
              </a:rPr>
              <a:t>карту можно забрать лично с центра обслуживания студентов (ЦОС) с 1 октября 2020 года, наличие удостоверения личности обязательно!</a:t>
            </a:r>
            <a:endParaRPr lang="ru-RU" sz="1400" dirty="0">
              <a:effectLst/>
              <a:latin typeface="+mn-lt"/>
              <a:ea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AutoShape 1" descr="http://cloud.ablaikhan.kz/mail/?_task=mail&amp;_framed=1&amp;_action=get&amp;_mbox=INBOX&amp;_uid=4002&amp;_part=2"/>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8" name="Rectangle 6"/>
          <p:cNvSpPr>
            <a:spLocks noChangeArrowheads="1"/>
          </p:cNvSpPr>
          <p:nvPr/>
        </p:nvSpPr>
        <p:spPr bwMode="auto">
          <a:xfrm>
            <a:off x="683568" y="1714043"/>
            <a:ext cx="748883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endParaRPr kumimoji="0" lang="kk-KZ"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hangingPunct="0"/>
            <a:endParaRPr lang="kk-KZ" alt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eaLnBrk="0" hangingPunct="0"/>
            <a:r>
              <a:rPr kumimoji="0" lang="kk-KZ" altLang="ru-RU" sz="1400" b="1"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ID карта</a:t>
            </a:r>
            <a:r>
              <a:rPr kumimoji="0" lang="kk-KZ" altLang="ru-RU" sz="14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 (карта для доступа в учебные корпуса) – именной документ с фото, который является пропуском в здания Университета.</a:t>
            </a:r>
            <a:r>
              <a:rPr lang="ru-RU" sz="1400" dirty="0">
                <a:latin typeface="+mn-lt"/>
              </a:rPr>
              <a:t> Категорический запрещается передача </a:t>
            </a:r>
            <a:r>
              <a:rPr lang="kk-KZ" sz="1400" b="1" dirty="0">
                <a:latin typeface="+mn-lt"/>
              </a:rPr>
              <a:t>ID карты </a:t>
            </a:r>
            <a:r>
              <a:rPr lang="kk-KZ" sz="1400" dirty="0">
                <a:latin typeface="+mn-lt"/>
              </a:rPr>
              <a:t>другому лицу, а также использование чужой </a:t>
            </a:r>
            <a:r>
              <a:rPr lang="kk-KZ" sz="1400" b="1" dirty="0">
                <a:latin typeface="+mn-lt"/>
              </a:rPr>
              <a:t>ID карты </a:t>
            </a:r>
            <a:r>
              <a:rPr lang="kk-KZ" sz="1400" dirty="0">
                <a:latin typeface="+mn-lt"/>
              </a:rPr>
              <a:t>или ее подделка.За нарушение данного правила  студент привлекается к ответственности.</a:t>
            </a:r>
            <a:endParaRPr lang="ru-RU" sz="1400" dirty="0">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altLang="ru-RU" sz="1400" b="0" i="0" u="none" strike="noStrike" cap="none" normalizeH="0" baseline="0" dirty="0" smtClean="0">
              <a:ln>
                <a:noFill/>
              </a:ln>
              <a:solidFill>
                <a:schemeClr val="tx1"/>
              </a:solidFill>
              <a:effectLst/>
              <a:latin typeface="+mn-lt"/>
            </a:endParaRPr>
          </a:p>
        </p:txBody>
      </p:sp>
      <p:pic>
        <p:nvPicPr>
          <p:cNvPr id="10" name="Рисунок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516428" y="1178885"/>
            <a:ext cx="2115403" cy="881963"/>
          </a:xfrm>
          <a:prstGeom prst="rect">
            <a:avLst/>
          </a:prstGeom>
          <a:solidFill>
            <a:srgbClr val="7A8B9C"/>
          </a:solidFill>
          <a:ln>
            <a:solidFill>
              <a:srgbClr val="F9FFFF"/>
            </a:solidFill>
          </a:ln>
          <a:effectLst>
            <a:glow rad="63500">
              <a:schemeClr val="accent1">
                <a:satMod val="175000"/>
                <a:alpha val="40000"/>
              </a:schemeClr>
            </a:glow>
          </a:effectLst>
        </p:spPr>
      </p:pic>
    </p:spTree>
    <p:extLst>
      <p:ext uri="{BB962C8B-B14F-4D97-AF65-F5344CB8AC3E}">
        <p14:creationId xmlns:p14="http://schemas.microsoft.com/office/powerpoint/2010/main" val="21713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08912" cy="5826210"/>
          </a:xfrm>
          <a:prstGeom prst="rect">
            <a:avLst/>
          </a:prstGeom>
        </p:spPr>
        <p:txBody>
          <a:bodyPr wrap="square">
            <a:spAutoFit/>
          </a:bodyPr>
          <a:lstStyle/>
          <a:p>
            <a:pPr marL="457200" algn="ctr">
              <a:lnSpc>
                <a:spcPct val="115000"/>
              </a:lnSpc>
              <a:spcAft>
                <a:spcPts val="0"/>
              </a:spcAft>
            </a:pPr>
            <a:r>
              <a:rPr lang="kk-KZ" sz="1600" b="1" dirty="0">
                <a:solidFill>
                  <a:srgbClr val="FF0000"/>
                </a:solidFill>
                <a:latin typeface="+mn-lt"/>
                <a:ea typeface="Times New Roman" panose="02020603050405020304" pitchFamily="18" charset="0"/>
                <a:cs typeface="Times New Roman" panose="02020603050405020304" pitchFamily="18" charset="0"/>
              </a:rPr>
              <a:t>Студенческая транспортная карта «Оңай</a:t>
            </a:r>
            <a:r>
              <a:rPr lang="ru-RU" sz="1600" b="1" dirty="0">
                <a:solidFill>
                  <a:srgbClr val="FF0000"/>
                </a:solidFill>
                <a:latin typeface="+mn-lt"/>
                <a:ea typeface="Times New Roman" panose="02020603050405020304" pitchFamily="18" charset="0"/>
                <a:cs typeface="Times New Roman" panose="02020603050405020304" pitchFamily="18" charset="0"/>
              </a:rPr>
              <a:t>»</a:t>
            </a:r>
            <a:endParaRPr lang="ru-RU" sz="1600" dirty="0">
              <a:latin typeface="+mn-lt"/>
              <a:ea typeface="Times New Roman" panose="02020603050405020304" pitchFamily="18" charset="0"/>
              <a:cs typeface="Times New Roman" panose="02020603050405020304" pitchFamily="18" charset="0"/>
            </a:endParaRPr>
          </a:p>
          <a:p>
            <a:pPr marL="457200" indent="97155" algn="just">
              <a:lnSpc>
                <a:spcPct val="115000"/>
              </a:lnSpc>
              <a:spcAft>
                <a:spcPts val="0"/>
              </a:spcAft>
            </a:pPr>
            <a:r>
              <a:rPr lang="ru-RU" sz="1400" dirty="0">
                <a:latin typeface="+mn-lt"/>
                <a:ea typeface="Times New Roman" panose="02020603050405020304" pitchFamily="18" charset="0"/>
                <a:cs typeface="Times New Roman" panose="02020603050405020304" pitchFamily="18" charset="0"/>
              </a:rPr>
              <a:t>      Для передвижения на общественном транспорте и оплаты за проезд по </a:t>
            </a:r>
            <a:r>
              <a:rPr lang="ru-RU" sz="1400" dirty="0" err="1">
                <a:latin typeface="+mn-lt"/>
                <a:ea typeface="Times New Roman" panose="02020603050405020304" pitchFamily="18" charset="0"/>
                <a:cs typeface="Times New Roman" panose="02020603050405020304" pitchFamily="18" charset="0"/>
              </a:rPr>
              <a:t>г.Алматы</a:t>
            </a:r>
            <a:r>
              <a:rPr lang="ru-RU" sz="1400" dirty="0">
                <a:latin typeface="+mn-lt"/>
                <a:ea typeface="Times New Roman" panose="02020603050405020304" pitchFamily="18" charset="0"/>
                <a:cs typeface="Times New Roman" panose="02020603050405020304" pitchFamily="18" charset="0"/>
              </a:rPr>
              <a:t>  используется карта </a:t>
            </a:r>
            <a:r>
              <a:rPr lang="kk-KZ" sz="1400" dirty="0">
                <a:latin typeface="+mn-lt"/>
                <a:ea typeface="Times New Roman" panose="02020603050405020304" pitchFamily="18" charset="0"/>
                <a:cs typeface="Times New Roman" panose="02020603050405020304" pitchFamily="18" charset="0"/>
              </a:rPr>
              <a:t>«Оңай</a:t>
            </a:r>
            <a:r>
              <a:rPr lang="ru-RU" sz="1400" dirty="0">
                <a:latin typeface="+mn-lt"/>
                <a:ea typeface="Times New Roman" panose="02020603050405020304" pitchFamily="18" charset="0"/>
                <a:cs typeface="Times New Roman" panose="02020603050405020304" pitchFamily="18" charset="0"/>
              </a:rPr>
              <a:t>». Для получения транспортной карты </a:t>
            </a:r>
            <a:r>
              <a:rPr lang="kk-KZ" sz="1400" dirty="0">
                <a:latin typeface="+mn-lt"/>
                <a:ea typeface="Times New Roman" panose="02020603050405020304" pitchFamily="18" charset="0"/>
                <a:cs typeface="Times New Roman" panose="02020603050405020304" pitchFamily="18" charset="0"/>
              </a:rPr>
              <a:t>«Оңай</a:t>
            </a:r>
            <a:r>
              <a:rPr lang="ru-RU" sz="1400" dirty="0">
                <a:latin typeface="+mn-lt"/>
                <a:ea typeface="Times New Roman" panose="02020603050405020304" pitchFamily="18" charset="0"/>
                <a:cs typeface="Times New Roman" panose="02020603050405020304" pitchFamily="18" charset="0"/>
              </a:rPr>
              <a:t>» необходимо зайти в личный кабинет по адресу – </a:t>
            </a:r>
            <a:r>
              <a:rPr lang="en-US" sz="1400" dirty="0">
                <a:latin typeface="+mn-lt"/>
                <a:ea typeface="Times New Roman" panose="02020603050405020304" pitchFamily="18" charset="0"/>
                <a:cs typeface="Times New Roman" panose="02020603050405020304" pitchFamily="18" charset="0"/>
              </a:rPr>
              <a:t>portal</a:t>
            </a:r>
            <a:r>
              <a:rPr lang="ru-RU" sz="1400" dirty="0">
                <a:latin typeface="+mn-lt"/>
                <a:ea typeface="Times New Roman" panose="02020603050405020304" pitchFamily="18" charset="0"/>
                <a:cs typeface="Times New Roman" panose="02020603050405020304" pitchFamily="18" charset="0"/>
              </a:rPr>
              <a:t>.</a:t>
            </a:r>
            <a:r>
              <a:rPr lang="en-US" sz="1400" dirty="0" err="1">
                <a:latin typeface="+mn-lt"/>
                <a:ea typeface="Times New Roman" panose="02020603050405020304" pitchFamily="18" charset="0"/>
                <a:cs typeface="Times New Roman" panose="02020603050405020304" pitchFamily="18" charset="0"/>
              </a:rPr>
              <a:t>ablaikhan</a:t>
            </a:r>
            <a:r>
              <a:rPr lang="ru-RU" sz="1400" dirty="0">
                <a:latin typeface="+mn-lt"/>
                <a:ea typeface="Times New Roman" panose="02020603050405020304" pitchFamily="18" charset="0"/>
                <a:cs typeface="Times New Roman" panose="02020603050405020304" pitchFamily="18" charset="0"/>
              </a:rPr>
              <a:t>.</a:t>
            </a:r>
            <a:r>
              <a:rPr lang="en-US" sz="1400" dirty="0" err="1">
                <a:latin typeface="+mn-lt"/>
                <a:ea typeface="Times New Roman" panose="02020603050405020304" pitchFamily="18" charset="0"/>
                <a:cs typeface="Times New Roman" panose="02020603050405020304" pitchFamily="18" charset="0"/>
              </a:rPr>
              <a:t>kz</a:t>
            </a:r>
            <a:r>
              <a:rPr lang="en-US" sz="1400" dirty="0">
                <a:latin typeface="+mn-lt"/>
                <a:ea typeface="Times New Roman" panose="02020603050405020304" pitchFamily="18" charset="0"/>
                <a:cs typeface="Times New Roman" panose="02020603050405020304" pitchFamily="18" charset="0"/>
              </a:rPr>
              <a:t> </a:t>
            </a:r>
            <a:r>
              <a:rPr lang="kk-KZ" sz="1400" dirty="0">
                <a:latin typeface="+mn-lt"/>
                <a:ea typeface="Times New Roman" panose="02020603050405020304" pitchFamily="18" charset="0"/>
                <a:cs typeface="Times New Roman" panose="02020603050405020304" pitchFamily="18" charset="0"/>
              </a:rPr>
              <a:t>, осуществить вход используя ваш личный </a:t>
            </a:r>
            <a:r>
              <a:rPr lang="en-US" sz="1400" dirty="0">
                <a:latin typeface="+mn-lt"/>
                <a:ea typeface="Times New Roman" panose="02020603050405020304" pitchFamily="18" charset="0"/>
                <a:cs typeface="Times New Roman" panose="02020603050405020304" pitchFamily="18" charset="0"/>
              </a:rPr>
              <a:t>ID</a:t>
            </a:r>
            <a:r>
              <a:rPr lang="ru-RU" sz="1400" dirty="0">
                <a:latin typeface="+mn-lt"/>
                <a:ea typeface="Times New Roman" panose="02020603050405020304" pitchFamily="18" charset="0"/>
                <a:cs typeface="Times New Roman" panose="02020603050405020304" pitchFamily="18" charset="0"/>
              </a:rPr>
              <a:t>. </a:t>
            </a:r>
            <a:r>
              <a:rPr lang="kk-KZ" sz="1400" dirty="0">
                <a:latin typeface="+mn-lt"/>
                <a:ea typeface="Times New Roman" panose="02020603050405020304" pitchFamily="18" charset="0"/>
                <a:cs typeface="Times New Roman" panose="02020603050405020304" pitchFamily="18" charset="0"/>
              </a:rPr>
              <a:t>После аутентификации в главном меню выбираете </a:t>
            </a:r>
            <a:r>
              <a:rPr lang="ru-RU" sz="1400" dirty="0">
                <a:latin typeface="+mn-lt"/>
                <a:ea typeface="Times New Roman" panose="02020603050405020304" pitchFamily="18" charset="0"/>
                <a:cs typeface="Times New Roman" panose="02020603050405020304" pitchFamily="18" charset="0"/>
              </a:rPr>
              <a:t>«Личный раздел» - </a:t>
            </a:r>
            <a:r>
              <a:rPr lang="kk-KZ" sz="1400" b="1" dirty="0">
                <a:solidFill>
                  <a:srgbClr val="FF0000"/>
                </a:solidFill>
                <a:latin typeface="+mn-lt"/>
                <a:ea typeface="Times New Roman" panose="02020603050405020304" pitchFamily="18" charset="0"/>
                <a:cs typeface="Times New Roman" panose="02020603050405020304" pitchFamily="18" charset="0"/>
              </a:rPr>
              <a:t>Оңай</a:t>
            </a:r>
            <a:r>
              <a:rPr lang="ru-RU" sz="1400" b="1" dirty="0">
                <a:solidFill>
                  <a:srgbClr val="FF0000"/>
                </a:solidFill>
                <a:latin typeface="+mn-lt"/>
                <a:ea typeface="Times New Roman" panose="02020603050405020304" pitchFamily="18" charset="0"/>
                <a:cs typeface="Times New Roman" panose="02020603050405020304" pitchFamily="18" charset="0"/>
              </a:rPr>
              <a:t>»</a:t>
            </a:r>
            <a:r>
              <a:rPr lang="kk-KZ" sz="1400" b="1" dirty="0">
                <a:solidFill>
                  <a:srgbClr val="FF0000"/>
                </a:solidFill>
                <a:latin typeface="+mn-lt"/>
                <a:ea typeface="Times New Roman" panose="02020603050405020304" pitchFamily="18" charset="0"/>
                <a:cs typeface="Times New Roman" panose="02020603050405020304" pitchFamily="18" charset="0"/>
              </a:rPr>
              <a:t>. </a:t>
            </a:r>
            <a:r>
              <a:rPr lang="kk-KZ" sz="1400" dirty="0">
                <a:latin typeface="+mn-lt"/>
                <a:ea typeface="Times New Roman" panose="02020603050405020304" pitchFamily="18" charset="0"/>
                <a:cs typeface="Times New Roman" panose="02020603050405020304" pitchFamily="18" charset="0"/>
              </a:rPr>
              <a:t>Далее у вас откроется сайт системы «Оңай</a:t>
            </a:r>
            <a:r>
              <a:rPr lang="ru-RU" sz="1400" dirty="0">
                <a:latin typeface="+mn-lt"/>
                <a:ea typeface="Times New Roman" panose="02020603050405020304" pitchFamily="18" charset="0"/>
                <a:cs typeface="Times New Roman" panose="02020603050405020304" pitchFamily="18" charset="0"/>
              </a:rPr>
              <a:t>»</a:t>
            </a:r>
            <a:r>
              <a:rPr lang="kk-KZ" sz="1400" dirty="0">
                <a:latin typeface="+mn-lt"/>
                <a:ea typeface="Times New Roman" panose="02020603050405020304" pitchFamily="18" charset="0"/>
                <a:cs typeface="Times New Roman" panose="02020603050405020304" pitchFamily="18" charset="0"/>
              </a:rPr>
              <a:t>, на первой странице вы увидите раздел </a:t>
            </a:r>
            <a:r>
              <a:rPr lang="kk-KZ" sz="1400" b="1" dirty="0">
                <a:latin typeface="+mn-lt"/>
                <a:ea typeface="Times New Roman" panose="02020603050405020304" pitchFamily="18" charset="0"/>
                <a:cs typeface="Times New Roman" panose="02020603050405020304" pitchFamily="18" charset="0"/>
              </a:rPr>
              <a:t>«Новости</a:t>
            </a:r>
            <a:r>
              <a:rPr lang="ru-RU" sz="1400" b="1" dirty="0">
                <a:latin typeface="+mn-lt"/>
                <a:ea typeface="Times New Roman" panose="02020603050405020304" pitchFamily="18" charset="0"/>
                <a:cs typeface="Times New Roman" panose="02020603050405020304" pitchFamily="18" charset="0"/>
              </a:rPr>
              <a:t>»</a:t>
            </a:r>
            <a:r>
              <a:rPr lang="kk-KZ" sz="1400" b="1" dirty="0">
                <a:latin typeface="+mn-lt"/>
                <a:ea typeface="Times New Roman" panose="02020603050405020304" pitchFamily="18" charset="0"/>
                <a:cs typeface="Times New Roman" panose="02020603050405020304" pitchFamily="18" charset="0"/>
              </a:rPr>
              <a:t>. </a:t>
            </a:r>
            <a:r>
              <a:rPr lang="kk-KZ" sz="1400" dirty="0">
                <a:latin typeface="+mn-lt"/>
                <a:ea typeface="Times New Roman" panose="02020603050405020304" pitchFamily="18" charset="0"/>
                <a:cs typeface="Times New Roman" panose="02020603050405020304" pitchFamily="18" charset="0"/>
              </a:rPr>
              <a:t>В разделе «Новости</a:t>
            </a:r>
            <a:r>
              <a:rPr lang="ru-RU" sz="1400" dirty="0">
                <a:latin typeface="+mn-lt"/>
                <a:ea typeface="Times New Roman" panose="02020603050405020304" pitchFamily="18" charset="0"/>
                <a:cs typeface="Times New Roman" panose="02020603050405020304" pitchFamily="18" charset="0"/>
              </a:rPr>
              <a:t>»</a:t>
            </a:r>
            <a:r>
              <a:rPr lang="kk-KZ" sz="1400" dirty="0">
                <a:latin typeface="+mn-lt"/>
                <a:ea typeface="Times New Roman" panose="02020603050405020304" pitchFamily="18" charset="0"/>
                <a:cs typeface="Times New Roman" panose="02020603050405020304" pitchFamily="18" charset="0"/>
              </a:rPr>
              <a:t> , есть 2 вида сообщения:</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Публичное сообщение – сообщения для всех студентов университета</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Личное сообщение – вы будете получать личное сообщения от ЦОС по поводу вашей карты «Оңай</a:t>
            </a:r>
            <a:r>
              <a:rPr lang="ru-RU" sz="1400" dirty="0">
                <a:latin typeface="+mn-lt"/>
                <a:ea typeface="Times New Roman" panose="02020603050405020304" pitchFamily="18" charset="0"/>
                <a:cs typeface="Times New Roman" panose="02020603050405020304" pitchFamily="18" charset="0"/>
              </a:rPr>
              <a:t>»</a:t>
            </a:r>
            <a:r>
              <a:rPr lang="kk-KZ" sz="1400" dirty="0">
                <a:latin typeface="+mn-lt"/>
                <a:ea typeface="Times New Roman" panose="02020603050405020304" pitchFamily="18" charset="0"/>
                <a:cs typeface="Times New Roman" panose="02020603050405020304" pitchFamily="18" charset="0"/>
              </a:rPr>
              <a:t>.</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kk-KZ" sz="1400" b="1" dirty="0">
                <a:latin typeface="+mn-lt"/>
                <a:ea typeface="Times New Roman" panose="02020603050405020304" pitchFamily="18" charset="0"/>
                <a:cs typeface="Times New Roman" panose="02020603050405020304" pitchFamily="18" charset="0"/>
              </a:rPr>
              <a:t>Вторая вкладка «Профиль</a:t>
            </a:r>
            <a:r>
              <a:rPr lang="ru-RU" sz="1400" b="1" dirty="0">
                <a:latin typeface="+mn-lt"/>
                <a:ea typeface="Times New Roman" panose="02020603050405020304" pitchFamily="18" charset="0"/>
                <a:cs typeface="Times New Roman" panose="02020603050405020304" pitchFamily="18" charset="0"/>
              </a:rPr>
              <a:t>»</a:t>
            </a:r>
            <a:r>
              <a:rPr lang="kk-KZ" sz="1400" b="1" dirty="0">
                <a:latin typeface="+mn-lt"/>
                <a:ea typeface="Times New Roman" panose="02020603050405020304" pitchFamily="18" charset="0"/>
                <a:cs typeface="Times New Roman" panose="02020603050405020304" pitchFamily="18" charset="0"/>
              </a:rPr>
              <a:t>. </a:t>
            </a:r>
            <a:r>
              <a:rPr lang="kk-KZ" sz="1400" dirty="0">
                <a:latin typeface="+mn-lt"/>
                <a:ea typeface="Times New Roman" panose="02020603050405020304" pitchFamily="18" charset="0"/>
                <a:cs typeface="Times New Roman" panose="02020603050405020304" pitchFamily="18" charset="0"/>
              </a:rPr>
              <a:t>В разделе «Профиль</a:t>
            </a:r>
            <a:r>
              <a:rPr lang="ru-RU" sz="1400" dirty="0">
                <a:latin typeface="+mn-lt"/>
                <a:ea typeface="Times New Roman" panose="02020603050405020304" pitchFamily="18" charset="0"/>
                <a:cs typeface="Times New Roman" panose="02020603050405020304" pitchFamily="18" charset="0"/>
              </a:rPr>
              <a:t>»</a:t>
            </a:r>
            <a:r>
              <a:rPr lang="kk-KZ" sz="1400" dirty="0">
                <a:latin typeface="+mn-lt"/>
                <a:ea typeface="Times New Roman" panose="02020603050405020304" pitchFamily="18" charset="0"/>
                <a:cs typeface="Times New Roman" panose="02020603050405020304" pitchFamily="18" charset="0"/>
              </a:rPr>
              <a:t> вы увидите свои предварительно заполненные личные данные. На вкладки «редактировать профиль</a:t>
            </a:r>
            <a:r>
              <a:rPr lang="ru-RU" sz="1400" dirty="0">
                <a:latin typeface="+mn-lt"/>
                <a:ea typeface="Times New Roman" panose="02020603050405020304" pitchFamily="18" charset="0"/>
                <a:cs typeface="Times New Roman" panose="02020603050405020304" pitchFamily="18" charset="0"/>
              </a:rPr>
              <a:t>»</a:t>
            </a:r>
            <a:r>
              <a:rPr lang="kk-KZ" sz="1400" dirty="0">
                <a:latin typeface="+mn-lt"/>
                <a:ea typeface="Times New Roman" panose="02020603050405020304" pitchFamily="18" charset="0"/>
                <a:cs typeface="Times New Roman" panose="02020603050405020304" pitchFamily="18" charset="0"/>
              </a:rPr>
              <a:t> Вам необходимо будет заполнить пустые поля и проверить все поля на корректность данных. Вам также необходимо будет загрузить:</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ru-RU" sz="1400" dirty="0">
                <a:latin typeface="+mn-lt"/>
                <a:ea typeface="Times New Roman" panose="02020603050405020304" pitchFamily="18" charset="0"/>
                <a:cs typeface="Times New Roman" panose="02020603050405020304" pitchFamily="18" charset="0"/>
              </a:rPr>
              <a:t>- фотографию (3х4)</a:t>
            </a:r>
            <a:r>
              <a:rPr lang="kk-KZ" sz="1400" dirty="0">
                <a:latin typeface="+mn-lt"/>
                <a:ea typeface="Times New Roman" panose="02020603050405020304" pitchFamily="18" charset="0"/>
                <a:cs typeface="Times New Roman" panose="02020603050405020304" pitchFamily="18" charset="0"/>
              </a:rPr>
              <a:t>;</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фото вашего удостоверение личности с лицевой стороны;</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фото вашего удостоверение личности с обратной стороны;</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фото справки с ЦОС о том что вы действительно обучаетесь в ВУЗе. </a:t>
            </a:r>
            <a:r>
              <a:rPr lang="ru-RU" sz="1400" dirty="0">
                <a:latin typeface="+mn-lt"/>
                <a:ea typeface="Times New Roman" panose="02020603050405020304" pitchFamily="18" charset="0"/>
                <a:cs typeface="Times New Roman" panose="02020603050405020304" pitchFamily="18" charset="0"/>
              </a:rPr>
              <a:t>(справку можно получить с ЦОС</a:t>
            </a:r>
            <a:r>
              <a:rPr lang="ru-RU" sz="1400" dirty="0" smtClean="0">
                <a:latin typeface="+mn-lt"/>
                <a:ea typeface="Times New Roman" panose="02020603050405020304" pitchFamily="18" charset="0"/>
                <a:cs typeface="Times New Roman" panose="02020603050405020304" pitchFamily="18" charset="0"/>
              </a:rPr>
              <a:t>).</a:t>
            </a:r>
            <a:endParaRPr lang="ru-RU" sz="1400" dirty="0">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ru-RU" sz="1400">
                <a:latin typeface="+mn-lt"/>
                <a:ea typeface="Times New Roman" panose="02020603050405020304" pitchFamily="18" charset="0"/>
                <a:cs typeface="Times New Roman" panose="02020603050405020304" pitchFamily="18" charset="0"/>
              </a:rPr>
              <a:t> </a:t>
            </a:r>
            <a:r>
              <a:rPr lang="ru-RU" sz="1400" smtClean="0">
                <a:latin typeface="+mn-lt"/>
                <a:ea typeface="Times New Roman" panose="02020603050405020304" pitchFamily="18" charset="0"/>
                <a:cs typeface="Times New Roman" panose="02020603050405020304" pitchFamily="18" charset="0"/>
              </a:rPr>
              <a:t>        </a:t>
            </a:r>
            <a:r>
              <a:rPr lang="ru-RU" sz="1400" dirty="0" smtClean="0">
                <a:latin typeface="+mn-lt"/>
                <a:ea typeface="Times New Roman" panose="02020603050405020304" pitchFamily="18" charset="0"/>
                <a:cs typeface="Times New Roman" panose="02020603050405020304" pitchFamily="18" charset="0"/>
              </a:rPr>
              <a:t>После </a:t>
            </a:r>
            <a:r>
              <a:rPr lang="ru-RU" sz="1400" dirty="0">
                <a:latin typeface="+mn-lt"/>
                <a:ea typeface="Times New Roman" panose="02020603050405020304" pitchFamily="18" charset="0"/>
                <a:cs typeface="Times New Roman" panose="02020603050405020304" pitchFamily="18" charset="0"/>
              </a:rPr>
              <a:t>заполнения своих данных вы сможете отслеживать статус выполнения вашей заявки и только после этого вам необходимо будет оплатить   500   тенге  за выпуск карты используя  </a:t>
            </a:r>
            <a:r>
              <a:rPr lang="kk-KZ" sz="1400" dirty="0">
                <a:latin typeface="+mn-lt"/>
                <a:ea typeface="Times New Roman" panose="02020603050405020304" pitchFamily="18" charset="0"/>
                <a:cs typeface="Times New Roman" panose="02020603050405020304" pitchFamily="18" charset="0"/>
              </a:rPr>
              <a:t>терминалы или другие приложения. Время ожидания 5-10 рабочих дней. Место получения готовых транспортных карт «Оңай</a:t>
            </a:r>
            <a:r>
              <a:rPr lang="ru-RU" sz="1400" dirty="0">
                <a:latin typeface="+mn-lt"/>
                <a:ea typeface="Times New Roman" panose="02020603050405020304" pitchFamily="18" charset="0"/>
                <a:cs typeface="Times New Roman" panose="02020603050405020304" pitchFamily="18" charset="0"/>
              </a:rPr>
              <a:t>», центр обслуживания студентов (1 учебный корпус, телефон: </a:t>
            </a:r>
            <a:r>
              <a:rPr lang="kk-KZ" sz="1400" i="1" dirty="0">
                <a:latin typeface="+mn-lt"/>
                <a:ea typeface="Times New Roman" panose="02020603050405020304" pitchFamily="18" charset="0"/>
                <a:cs typeface="Times New Roman" panose="02020603050405020304" pitchFamily="18" charset="0"/>
              </a:rPr>
              <a:t>8 (727) 292-03-84 вн. 1115</a:t>
            </a:r>
            <a:r>
              <a:rPr lang="ru-RU" sz="1400" dirty="0">
                <a:latin typeface="+mn-lt"/>
                <a:ea typeface="Times New Roman" panose="02020603050405020304" pitchFamily="18" charset="0"/>
                <a:cs typeface="Times New Roman" panose="02020603050405020304" pitchFamily="18" charset="0"/>
              </a:rPr>
              <a:t>).</a:t>
            </a:r>
            <a:endParaRPr lang="ru-RU" sz="1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10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908720"/>
            <a:ext cx="7920880" cy="6870086"/>
          </a:xfrm>
          <a:prstGeom prst="rect">
            <a:avLst/>
          </a:prstGeom>
        </p:spPr>
        <p:txBody>
          <a:bodyPr wrap="square">
            <a:spAutoFit/>
          </a:bodyPr>
          <a:lstStyle/>
          <a:p>
            <a:pPr marL="457200" algn="ctr">
              <a:lnSpc>
                <a:spcPct val="115000"/>
              </a:lnSpc>
              <a:spcAft>
                <a:spcPts val="0"/>
              </a:spcAft>
            </a:pPr>
            <a:r>
              <a:rPr lang="ru-RU"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Есть ли льготы для студентов- сирот, инвалидов, из многодетных или малоимущих семей</a:t>
            </a:r>
            <a:r>
              <a:rPr lang="kk-KZ"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algn="ctr">
              <a:lnSpc>
                <a:spcPct val="115000"/>
              </a:lnSpc>
              <a:spcAft>
                <a:spcPts val="0"/>
              </a:spcAft>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 В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КазумоиМЯ имени Абылай хана выделяются именные стипендии студентам, </a:t>
            </a: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обучающимся по договорной форме обучения </a:t>
            </a:r>
            <a:r>
              <a:rPr lang="kk-KZ" sz="1400" b="1" dirty="0" smtClean="0">
                <a:latin typeface="Times New Roman" panose="02020603050405020304" pitchFamily="18" charset="0"/>
                <a:ea typeface="Times New Roman" panose="02020603050405020304" pitchFamily="18" charset="0"/>
                <a:cs typeface="Times New Roman" panose="02020603050405020304" pitchFamily="18" charset="0"/>
              </a:rPr>
              <a:t>со 2 курса</a:t>
            </a: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Стипендия ректора;</a:t>
            </a:r>
            <a:endParaRPr lang="ru-RU" sz="14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Стипендия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Абылай хана; </a:t>
            </a:r>
            <a:endParaRPr lang="kk-KZ"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         Эти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виды стипендии присуждаются студентам на конкурсной основе на один учебный год, при условии отличных показателей в учебной деятельности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(показатель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GPA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должен быть выше 3,5</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участия в научных студенческих конференциях, активной общественной жизни.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Для участия в конкурсе на получение именной стипендии студент подает документы в ЦОС.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kk-KZ" sz="1400" b="1" dirty="0" smtClean="0">
                <a:latin typeface="Times New Roman" panose="02020603050405020304" pitchFamily="18" charset="0"/>
                <a:ea typeface="Times New Roman" panose="02020603050405020304" pitchFamily="18" charset="0"/>
                <a:cs typeface="Times New Roman" panose="02020603050405020304" pitchFamily="18" charset="0"/>
              </a:rPr>
              <a:t>       Перечень </a:t>
            </a: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документов на стипендию Абылай хана:</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1.Заявление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2.Транскрипт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3.Копии дипломов,сертификатов, грамот конкурсов и соревнований и т.д</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kk-KZ" sz="1400" b="1" dirty="0" smtClean="0">
                <a:latin typeface="Times New Roman" panose="02020603050405020304" pitchFamily="18" charset="0"/>
                <a:ea typeface="Times New Roman" panose="02020603050405020304" pitchFamily="18" charset="0"/>
                <a:cs typeface="Times New Roman" panose="02020603050405020304" pitchFamily="18" charset="0"/>
              </a:rPr>
              <a:t>       Перечень </a:t>
            </a: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документов на стипендию Ректора:</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1.Заявление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2.Транскрипт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3.Подтверждающие документы о социальном положении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ru-RU" sz="1400" dirty="0">
                <a:latin typeface="Calibri" panose="020F0502020204030204" pitchFamily="34" charset="0"/>
                <a:ea typeface="Times New Roman" panose="02020603050405020304" pitchFamily="18" charset="0"/>
                <a:cs typeface="Times New Roman" panose="02020603050405020304" pitchFamily="18" charset="0"/>
              </a:rPr>
              <a:t> </a:t>
            </a:r>
            <a:r>
              <a:rPr lang="ru-RU"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Результаты конкурса на присуждение именной стипендии   размещаются на официальном сайте университета.</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74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785793"/>
            <a:ext cx="8229600" cy="5345131"/>
          </a:xfrm>
        </p:spPr>
        <p:txBody>
          <a:bodyPr/>
          <a:lstStyle/>
          <a:p>
            <a:pPr marL="0" indent="0">
              <a:buNone/>
            </a:pPr>
            <a:r>
              <a:rPr lang="kk-KZ" sz="1400" b="1" dirty="0" smtClean="0">
                <a:solidFill>
                  <a:srgbClr val="FF0000"/>
                </a:solidFill>
              </a:rPr>
              <a:t>                </a:t>
            </a:r>
          </a:p>
          <a:p>
            <a:pPr marL="0" indent="0">
              <a:buNone/>
            </a:pPr>
            <a:r>
              <a:rPr lang="kk-KZ" sz="1400" b="1" dirty="0" smtClean="0">
                <a:solidFill>
                  <a:srgbClr val="FF0000"/>
                </a:solidFill>
              </a:rPr>
              <a:t>  </a:t>
            </a:r>
            <a:r>
              <a:rPr lang="kk-KZ" sz="1400" b="1" dirty="0" smtClean="0">
                <a:solidFill>
                  <a:srgbClr val="FF0000"/>
                </a:solidFill>
              </a:rPr>
              <a:t>         </a:t>
            </a:r>
            <a:r>
              <a:rPr lang="kk-KZ" sz="1400" b="1" dirty="0" smtClean="0">
                <a:solidFill>
                  <a:srgbClr val="FF0000"/>
                </a:solidFill>
              </a:rPr>
              <a:t>Уважаемый </a:t>
            </a:r>
            <a:r>
              <a:rPr lang="kk-KZ" sz="1400" b="1" dirty="0">
                <a:solidFill>
                  <a:srgbClr val="FF0000"/>
                </a:solidFill>
              </a:rPr>
              <a:t>первокурсник! Добро пожаловать в КазУМОиМЯ имени Абылай хана!</a:t>
            </a:r>
            <a:endParaRPr lang="ru-RU" sz="1400" dirty="0">
              <a:solidFill>
                <a:srgbClr val="FF0000"/>
              </a:solidFill>
            </a:endParaRPr>
          </a:p>
          <a:p>
            <a:pPr marL="0" indent="0">
              <a:buNone/>
            </a:pPr>
            <a:r>
              <a:rPr lang="kk-KZ" sz="1400" b="1" dirty="0"/>
              <a:t>   </a:t>
            </a:r>
            <a:endParaRPr lang="ru-RU" sz="1400" dirty="0"/>
          </a:p>
          <a:p>
            <a:pPr marL="0" indent="0">
              <a:buNone/>
            </a:pPr>
            <a:r>
              <a:rPr lang="kk-KZ" sz="1400" b="1" i="1" dirty="0" smtClean="0"/>
              <a:t>         </a:t>
            </a:r>
            <a:r>
              <a:rPr lang="kk-KZ" sz="1400" b="1" i="1" u="sng" dirty="0" smtClean="0"/>
              <a:t>Руководитель </a:t>
            </a:r>
            <a:r>
              <a:rPr lang="kk-KZ" sz="1400" b="1" i="1" u="sng" dirty="0"/>
              <a:t>центра обслуживания студентов </a:t>
            </a:r>
            <a:r>
              <a:rPr lang="ru-RU" sz="1400" b="1" i="1" u="sng" dirty="0"/>
              <a:t>    </a:t>
            </a:r>
            <a:endParaRPr lang="ru-RU" sz="1400" u="sng" dirty="0"/>
          </a:p>
          <a:p>
            <a:r>
              <a:rPr lang="ru-RU" sz="1400" b="1" dirty="0"/>
              <a:t>  </a:t>
            </a:r>
            <a:r>
              <a:rPr lang="kk-KZ" sz="1400" b="1" dirty="0"/>
              <a:t>Кобес Асия Жумаканкызы -</a:t>
            </a:r>
            <a:r>
              <a:rPr lang="kk-KZ" sz="1400" b="1" u="sng" dirty="0">
                <a:hlinkClick r:id="rId2"/>
              </a:rPr>
              <a:t> </a:t>
            </a:r>
            <a:r>
              <a:rPr lang="en-US" sz="1400" b="1" u="sng" dirty="0" err="1">
                <a:hlinkClick r:id="rId2"/>
              </a:rPr>
              <a:t>kobes</a:t>
            </a:r>
            <a:r>
              <a:rPr lang="kk-KZ" sz="1400" b="1" u="sng" dirty="0">
                <a:hlinkClick r:id="rId2"/>
              </a:rPr>
              <a:t>.</a:t>
            </a:r>
            <a:r>
              <a:rPr lang="en-US" sz="1400" b="1" u="sng" dirty="0">
                <a:hlinkClick r:id="rId2"/>
              </a:rPr>
              <a:t>a</a:t>
            </a:r>
            <a:r>
              <a:rPr lang="kk-KZ" sz="1400" b="1" u="sng" dirty="0">
                <a:hlinkClick r:id="rId2"/>
              </a:rPr>
              <a:t>@ablaikhan.kz</a:t>
            </a:r>
            <a:r>
              <a:rPr lang="kk-KZ" sz="1400" b="1" dirty="0"/>
              <a:t> </a:t>
            </a:r>
            <a:endParaRPr lang="ru-RU" sz="1400" dirty="0"/>
          </a:p>
          <a:p>
            <a:pPr marL="0" indent="0">
              <a:buNone/>
            </a:pPr>
            <a:r>
              <a:rPr lang="ru-RU" sz="1400" dirty="0"/>
              <a:t> </a:t>
            </a:r>
          </a:p>
          <a:p>
            <a:pPr marL="0" indent="0" algn="ctr">
              <a:buNone/>
            </a:pPr>
            <a:r>
              <a:rPr lang="kk-KZ" sz="1400" b="1" i="1" u="sng" dirty="0"/>
              <a:t>Специалисты центра обслуживания студентов по факультетам</a:t>
            </a:r>
            <a:endParaRPr lang="ru-RU" sz="1400" u="sng" dirty="0"/>
          </a:p>
          <a:p>
            <a:r>
              <a:rPr lang="kk-KZ" sz="1400" b="1" dirty="0"/>
              <a:t>Факультет международных отношений, факультет </a:t>
            </a:r>
            <a:r>
              <a:rPr lang="kk-KZ" sz="1400" b="1" dirty="0" smtClean="0"/>
              <a:t>Востоковедения</a:t>
            </a:r>
            <a:endParaRPr lang="ru-RU" sz="1400" dirty="0"/>
          </a:p>
          <a:p>
            <a:pPr marL="0" indent="0">
              <a:buNone/>
            </a:pPr>
            <a:r>
              <a:rPr lang="kk-KZ" sz="1400" b="1" dirty="0" smtClean="0"/>
              <a:t>       Темиргалиева </a:t>
            </a:r>
            <a:r>
              <a:rPr lang="kk-KZ" sz="1400" b="1" dirty="0"/>
              <a:t>Ботагоз Гадилбековна  </a:t>
            </a:r>
            <a:r>
              <a:rPr lang="kk-KZ" sz="1400" b="1" u="sng" dirty="0">
                <a:hlinkClick r:id="rId2"/>
              </a:rPr>
              <a:t>temirgalieva.b@ablaikhan.kz</a:t>
            </a:r>
            <a:endParaRPr lang="ru-RU" sz="1400" dirty="0"/>
          </a:p>
          <a:p>
            <a:r>
              <a:rPr lang="kk-KZ" sz="1400" b="1" dirty="0"/>
              <a:t>Педагогический факультет иностранных языков </a:t>
            </a:r>
            <a:endParaRPr lang="ru-RU" sz="1400" dirty="0"/>
          </a:p>
          <a:p>
            <a:pPr marL="0" indent="0">
              <a:buNone/>
            </a:pPr>
            <a:r>
              <a:rPr lang="kk-KZ" sz="1400" b="1" dirty="0" smtClean="0"/>
              <a:t>        Жолдасова </a:t>
            </a:r>
            <a:r>
              <a:rPr lang="kk-KZ" sz="1400" b="1" dirty="0"/>
              <a:t>Венера Муратбековна </a:t>
            </a:r>
            <a:r>
              <a:rPr lang="kk-KZ" sz="1400" b="1" u="sng" dirty="0">
                <a:hlinkClick r:id="rId3"/>
              </a:rPr>
              <a:t>zholdasova.v@ablaikhan.kz</a:t>
            </a:r>
            <a:endParaRPr lang="ru-RU" sz="1400" dirty="0"/>
          </a:p>
          <a:p>
            <a:r>
              <a:rPr lang="kk-KZ" sz="1400" b="1" dirty="0"/>
              <a:t>Факультет перевода и филологии </a:t>
            </a:r>
            <a:endParaRPr lang="ru-RU" sz="1400" dirty="0"/>
          </a:p>
          <a:p>
            <a:pPr marL="0" indent="0">
              <a:buNone/>
            </a:pPr>
            <a:r>
              <a:rPr lang="kk-KZ" sz="1400" b="1" dirty="0" smtClean="0"/>
              <a:t>        Молдабекова </a:t>
            </a:r>
            <a:r>
              <a:rPr lang="kk-KZ" sz="1400" b="1" dirty="0"/>
              <a:t>Айкерім Жаннарқызы </a:t>
            </a:r>
            <a:r>
              <a:rPr lang="kk-KZ" sz="1400" b="1" u="sng" dirty="0">
                <a:hlinkClick r:id="rId4"/>
              </a:rPr>
              <a:t>moldabekova.a@ablaikhan.kz</a:t>
            </a:r>
            <a:endParaRPr lang="ru-RU" sz="1400" dirty="0"/>
          </a:p>
          <a:p>
            <a:r>
              <a:rPr lang="kk-KZ" sz="1400" b="1" dirty="0"/>
              <a:t>Факультет менеджмента и международных коммуникаций</a:t>
            </a:r>
            <a:endParaRPr lang="ru-RU" sz="1400" dirty="0"/>
          </a:p>
          <a:p>
            <a:pPr marL="0" indent="0">
              <a:buNone/>
            </a:pPr>
            <a:r>
              <a:rPr lang="kk-KZ" sz="1400" b="1" dirty="0" smtClean="0"/>
              <a:t>        Нүсіп </a:t>
            </a:r>
            <a:r>
              <a:rPr lang="kk-KZ" sz="1400" b="1" dirty="0"/>
              <a:t>Шұғыла Ақшатырқызы </a:t>
            </a:r>
            <a:r>
              <a:rPr lang="kk-KZ" sz="1400" b="1" u="sng" dirty="0">
                <a:hlinkClick r:id="rId5"/>
              </a:rPr>
              <a:t>nusip.sh@ablaikhan.kz</a:t>
            </a:r>
            <a:endParaRPr lang="ru-RU" sz="1400" dirty="0"/>
          </a:p>
          <a:p>
            <a:r>
              <a:rPr lang="kk-KZ" sz="1400" b="1" dirty="0"/>
              <a:t>Факультет экономики и права </a:t>
            </a:r>
            <a:endParaRPr lang="ru-RU" sz="1400" dirty="0"/>
          </a:p>
          <a:p>
            <a:pPr marL="0" indent="0">
              <a:buNone/>
            </a:pPr>
            <a:r>
              <a:rPr lang="kk-KZ" sz="1400" b="1" dirty="0" smtClean="0"/>
              <a:t>        Дәуіт </a:t>
            </a:r>
            <a:r>
              <a:rPr lang="kk-KZ" sz="1400" b="1" dirty="0"/>
              <a:t>Мөлдір Тілеулесқызы </a:t>
            </a:r>
            <a:r>
              <a:rPr lang="kk-KZ" sz="1400" b="1" u="sng" dirty="0">
                <a:hlinkClick r:id="rId6"/>
              </a:rPr>
              <a:t>daut.m@ablaikhan.kz</a:t>
            </a:r>
            <a:endParaRPr lang="ru-RU" sz="1400" dirty="0"/>
          </a:p>
          <a:p>
            <a:r>
              <a:rPr lang="kk-KZ" sz="1400" b="1" dirty="0"/>
              <a:t>Факультет послевузовского образования </a:t>
            </a:r>
            <a:endParaRPr lang="ru-RU" sz="1400" dirty="0"/>
          </a:p>
          <a:p>
            <a:pPr marL="0" indent="0">
              <a:buNone/>
            </a:pPr>
            <a:r>
              <a:rPr lang="kk-KZ" sz="1400" b="1" dirty="0" smtClean="0"/>
              <a:t>        Садуакасова </a:t>
            </a:r>
            <a:r>
              <a:rPr lang="kk-KZ" sz="1400" b="1" dirty="0"/>
              <a:t>Инжу Ануаровна</a:t>
            </a:r>
            <a:r>
              <a:rPr lang="kk-KZ" sz="1400" dirty="0"/>
              <a:t>  </a:t>
            </a:r>
            <a:r>
              <a:rPr lang="kk-KZ" sz="1400" b="1" u="sng" dirty="0">
                <a:hlinkClick r:id="rId7"/>
              </a:rPr>
              <a:t>saduakasova.i@ablaikhan.kz</a:t>
            </a:r>
            <a:r>
              <a:rPr lang="kk-KZ" sz="1400" b="1" dirty="0"/>
              <a:t> </a:t>
            </a:r>
            <a:endParaRPr lang="ru-RU" sz="1400" dirty="0"/>
          </a:p>
          <a:p>
            <a:pPr algn="ctr">
              <a:buNone/>
            </a:pPr>
            <a:endParaRPr lang="kk-KZ" sz="1200" b="1" dirty="0"/>
          </a:p>
          <a:p>
            <a:pPr algn="ctr">
              <a:buNone/>
            </a:pPr>
            <a:r>
              <a:rPr lang="kk-KZ" sz="1100" b="1" i="1" dirty="0">
                <a:solidFill>
                  <a:srgbClr val="FF0000"/>
                </a:solidFill>
              </a:rPr>
              <a:t>Дорогие студенты! Вы можете связаться с нами по номеру   8 (727) 292-03-84 вн. 1115</a:t>
            </a:r>
            <a:endParaRPr lang="ru-RU" sz="1100" dirty="0">
              <a:solidFill>
                <a:srgbClr val="FF0000"/>
              </a:solidFill>
            </a:endParaRPr>
          </a:p>
          <a:p>
            <a:pPr algn="ctr">
              <a:buNone/>
            </a:pPr>
            <a:endParaRPr lang="kk-KZ" sz="11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246095"/>
            <a:ext cx="7488832" cy="2835135"/>
          </a:xfrm>
          <a:prstGeom prst="rect">
            <a:avLst/>
          </a:prstGeom>
        </p:spPr>
        <p:txBody>
          <a:bodyPr wrap="square">
            <a:spAutoFit/>
          </a:bodyPr>
          <a:lstStyle/>
          <a:p>
            <a:pPr>
              <a:lnSpc>
                <a:spcPct val="115000"/>
              </a:lnSpc>
              <a:spcAft>
                <a:spcPts val="1000"/>
              </a:spcAft>
            </a:pPr>
            <a:r>
              <a:rPr lang="kk-KZ"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Инструкция </a:t>
            </a:r>
            <a:r>
              <a:rPr lang="kk-KZ"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 документообороту</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kk-KZ" b="1" dirty="0">
                <a:latin typeface="Times New Roman" panose="02020603050405020304" pitchFamily="18" charset="0"/>
                <a:ea typeface="Times New Roman" panose="02020603050405020304" pitchFamily="18" charset="0"/>
                <a:cs typeface="Times New Roman" panose="02020603050405020304" pitchFamily="18" charset="0"/>
              </a:rPr>
              <a:t>Шаг: 1</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Ввести адрес портала: </a:t>
            </a:r>
            <a:r>
              <a:rPr lang="en-US" dirty="0">
                <a:latin typeface="Times New Roman" panose="02020603050405020304" pitchFamily="18" charset="0"/>
                <a:ea typeface="Times New Roman" panose="02020603050405020304" pitchFamily="18" charset="0"/>
                <a:cs typeface="Times New Roman" panose="02020603050405020304" pitchFamily="18" charset="0"/>
              </a:rPr>
              <a:t>portal</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ablaikhan</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kz</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kk-KZ" b="1" dirty="0">
                <a:latin typeface="Times New Roman" panose="02020603050405020304" pitchFamily="18" charset="0"/>
                <a:ea typeface="Times New Roman" panose="02020603050405020304" pitchFamily="18" charset="0"/>
                <a:cs typeface="Times New Roman" panose="02020603050405020304" pitchFamily="18" charset="0"/>
              </a:rPr>
              <a:t>Шаг: 2</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После </a:t>
            </a:r>
            <a:r>
              <a:rPr lang="kk-KZ" dirty="0">
                <a:latin typeface="Times New Roman" panose="02020603050405020304" pitchFamily="18" charset="0"/>
                <a:ea typeface="Times New Roman" panose="02020603050405020304" pitchFamily="18" charset="0"/>
                <a:cs typeface="Times New Roman" panose="02020603050405020304" pitchFamily="18" charset="0"/>
              </a:rPr>
              <a:t>входа на портал Вам станут доступны все возможные для Вас функции. Вы можете выбрать то, что Вам необходимо и работать с порталом.</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16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92501"/>
            <a:ext cx="7560840" cy="5064976"/>
          </a:xfrm>
          <a:prstGeom prst="rect">
            <a:avLst/>
          </a:prstGeom>
        </p:spPr>
        <p:txBody>
          <a:bodyPr wrap="square">
            <a:spAutoFit/>
          </a:bodyPr>
          <a:lstStyle/>
          <a:p>
            <a:pPr algn="ctr">
              <a:lnSpc>
                <a:spcPct val="115000"/>
              </a:lnSpc>
              <a:spcAft>
                <a:spcPts val="1000"/>
              </a:spcAft>
            </a:pPr>
            <a:endParaRPr lang="kk-KZ"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kk-KZ"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kk-KZ"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kk-KZ"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Как </a:t>
            </a:r>
            <a:r>
              <a:rPr lang="kk-KZ"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подать з</a:t>
            </a:r>
            <a:r>
              <a:rPr lang="ru-RU"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аявление</a:t>
            </a:r>
            <a:r>
              <a:rPr lang="kk-KZ"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на получение </a:t>
            </a:r>
            <a:r>
              <a:rPr lang="ru-RU"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справк</a:t>
            </a:r>
            <a:r>
              <a:rPr lang="kk-KZ"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 с места учебы?</a:t>
            </a:r>
            <a:endParaRPr lang="ru-RU"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b="1" u="sng" dirty="0">
                <a:latin typeface="Times New Roman" panose="02020603050405020304" pitchFamily="18" charset="0"/>
                <a:ea typeface="Times New Roman" panose="02020603050405020304" pitchFamily="18" charset="0"/>
                <a:cs typeface="Times New Roman" panose="02020603050405020304" pitchFamily="18" charset="0"/>
              </a:rPr>
              <a:t>1 шаг</a:t>
            </a:r>
            <a:r>
              <a:rPr lang="kk-KZ" dirty="0">
                <a:latin typeface="Times New Roman" panose="02020603050405020304" pitchFamily="18" charset="0"/>
                <a:ea typeface="Times New Roman" panose="02020603050405020304" pitchFamily="18" charset="0"/>
                <a:cs typeface="Times New Roman" panose="02020603050405020304" pitchFamily="18" charset="0"/>
              </a:rPr>
              <a:t> на формате А4 написать заявление на имя руководителя ЦОС  + приложить  удостоверение личности (в сканированном виде), указать куда требуется справка, если справку требует ГЦВП уточнить нужную форму (приложение №4, 6, 2-1, 9 и т.д) и отправить заявление на почту </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к</a:t>
            </a:r>
            <a:r>
              <a:rPr lang="en-US"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obes</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ablaikhan</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kz</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b="1" u="sng" dirty="0">
                <a:latin typeface="Times New Roman" panose="02020603050405020304" pitchFamily="18" charset="0"/>
                <a:ea typeface="Times New Roman" panose="02020603050405020304" pitchFamily="18" charset="0"/>
                <a:cs typeface="Times New Roman" panose="02020603050405020304" pitchFamily="18" charset="0"/>
              </a:rPr>
              <a:t>2 шаг</a:t>
            </a:r>
            <a:r>
              <a:rPr lang="kk-KZ" dirty="0">
                <a:latin typeface="Times New Roman" panose="02020603050405020304" pitchFamily="18" charset="0"/>
                <a:ea typeface="Times New Roman" panose="02020603050405020304" pitchFamily="18" charset="0"/>
                <a:cs typeface="Times New Roman" panose="02020603050405020304" pitchFamily="18" charset="0"/>
              </a:rPr>
              <a:t> С</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пециалист</a:t>
            </a:r>
            <a:r>
              <a:rPr lang="ru-RU" dirty="0">
                <a:latin typeface="Times New Roman" panose="02020603050405020304" pitchFamily="18" charset="0"/>
                <a:ea typeface="Times New Roman" panose="02020603050405020304" pitchFamily="18" charset="0"/>
                <a:cs typeface="Times New Roman" panose="02020603050405020304" pitchFamily="18" charset="0"/>
              </a:rPr>
              <a:t> ЦОС  подписывает </a:t>
            </a:r>
            <a:r>
              <a:rPr lang="kk-KZ" dirty="0">
                <a:latin typeface="Times New Roman" panose="02020603050405020304" pitchFamily="18" charset="0"/>
                <a:ea typeface="Times New Roman" panose="02020603050405020304" pitchFamily="18" charset="0"/>
                <a:cs typeface="Times New Roman" panose="02020603050405020304" pitchFamily="18" charset="0"/>
              </a:rPr>
              <a:t>справку </a:t>
            </a:r>
            <a:r>
              <a:rPr lang="ru-RU" dirty="0">
                <a:latin typeface="Times New Roman" panose="02020603050405020304" pitchFamily="18" charset="0"/>
                <a:ea typeface="Times New Roman" panose="02020603050405020304" pitchFamily="18" charset="0"/>
                <a:cs typeface="Times New Roman" panose="02020603050405020304" pitchFamily="18" charset="0"/>
              </a:rPr>
              <a:t> у руководителей учебных подразделений </a:t>
            </a:r>
            <a:r>
              <a:rPr lang="kk-KZ" dirty="0">
                <a:latin typeface="Times New Roman" panose="02020603050405020304" pitchFamily="18" charset="0"/>
                <a:ea typeface="Times New Roman" panose="02020603050405020304" pitchFamily="18" charset="0"/>
                <a:cs typeface="Times New Roman" panose="02020603050405020304" pitchFamily="18" charset="0"/>
              </a:rPr>
              <a:t>и отправляет справку на личную почту обучающегося в сканированном виде </a:t>
            </a:r>
            <a:r>
              <a:rPr lang="ru-RU" dirty="0">
                <a:latin typeface="Times New Roman" panose="02020603050405020304" pitchFamily="18" charset="0"/>
                <a:ea typeface="Times New Roman" panose="02020603050405020304" pitchFamily="18" charset="0"/>
                <a:cs typeface="Times New Roman" panose="02020603050405020304" pitchFamily="18" charset="0"/>
              </a:rPr>
              <a:t>( по необходимости оригинал справок можно забрать в центре обслуживания студентов).</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kk-KZ"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66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484784"/>
            <a:ext cx="7776864" cy="3662541"/>
          </a:xfrm>
          <a:prstGeom prst="rect">
            <a:avLst/>
          </a:prstGeom>
        </p:spPr>
        <p:txBody>
          <a:bodyPr wrap="square">
            <a:spAutoFit/>
          </a:bodyPr>
          <a:lstStyle/>
          <a:p>
            <a:pPr marL="457200" algn="ctr">
              <a:lnSpc>
                <a:spcPct val="115000"/>
              </a:lnSpc>
              <a:spcAft>
                <a:spcPts val="0"/>
              </a:spcAft>
            </a:pPr>
            <a:r>
              <a:rPr lang="en-US"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GPA</a:t>
            </a:r>
            <a:r>
              <a:rPr lang="ru-RU"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kk-KZ"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ключевой показатель успеваемости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b="1" u="sng" dirty="0">
                <a:latin typeface="Times New Roman" panose="02020603050405020304" pitchFamily="18" charset="0"/>
                <a:ea typeface="Times New Roman" panose="02020603050405020304" pitchFamily="18" charset="0"/>
                <a:cs typeface="Times New Roman" panose="02020603050405020304" pitchFamily="18" charset="0"/>
              </a:rPr>
              <a:t>Grade Point Average</a:t>
            </a:r>
            <a:r>
              <a:rPr lang="ru-RU" b="1" u="sng"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kk-KZ" b="1" dirty="0">
                <a:latin typeface="Times New Roman" panose="02020603050405020304" pitchFamily="18" charset="0"/>
                <a:ea typeface="Times New Roman" panose="02020603050405020304" pitchFamily="18" charset="0"/>
                <a:cs typeface="Times New Roman" panose="02020603050405020304" pitchFamily="18" charset="0"/>
              </a:rPr>
              <a:t>средняя оценка за все изучаемые дисциплины.</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kk-KZ" b="1" u="sng" dirty="0">
                <a:latin typeface="Times New Roman" panose="02020603050405020304" pitchFamily="18" charset="0"/>
                <a:ea typeface="Times New Roman" panose="02020603050405020304" pitchFamily="18" charset="0"/>
                <a:cs typeface="Times New Roman" panose="02020603050405020304" pitchFamily="18" charset="0"/>
              </a:rPr>
              <a:t> Высший балл </a:t>
            </a:r>
            <a:r>
              <a:rPr lang="en-US" b="1" u="sng" dirty="0">
                <a:latin typeface="Times New Roman" panose="02020603050405020304" pitchFamily="18" charset="0"/>
                <a:ea typeface="Times New Roman" panose="02020603050405020304" pitchFamily="18" charset="0"/>
                <a:cs typeface="Times New Roman" panose="02020603050405020304" pitchFamily="18" charset="0"/>
              </a:rPr>
              <a:t>GPA</a:t>
            </a:r>
            <a:r>
              <a:rPr lang="kk-KZ" b="1" u="sng" dirty="0">
                <a:latin typeface="Times New Roman" panose="02020603050405020304" pitchFamily="18" charset="0"/>
                <a:ea typeface="Times New Roman" panose="02020603050405020304" pitchFamily="18" charset="0"/>
                <a:cs typeface="Times New Roman" panose="02020603050405020304" pitchFamily="18" charset="0"/>
              </a:rPr>
              <a:t> – 4.0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kk-KZ"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kk-KZ" b="1" dirty="0" smtClean="0">
                <a:latin typeface="Times New Roman" panose="02020603050405020304" pitchFamily="18" charset="0"/>
                <a:ea typeface="Times New Roman" panose="02020603050405020304" pitchFamily="18" charset="0"/>
                <a:cs typeface="Times New Roman" panose="02020603050405020304" pitchFamily="18" charset="0"/>
              </a:rPr>
              <a:t>Как </a:t>
            </a:r>
            <a:r>
              <a:rPr lang="kk-KZ" b="1" dirty="0">
                <a:latin typeface="Times New Roman" panose="02020603050405020304" pitchFamily="18" charset="0"/>
                <a:ea typeface="Times New Roman" panose="02020603050405020304" pitchFamily="18" charset="0"/>
                <a:cs typeface="Times New Roman" panose="02020603050405020304" pitchFamily="18" charset="0"/>
              </a:rPr>
              <a:t>подать з</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аявление</a:t>
            </a:r>
            <a:r>
              <a:rPr lang="kk-KZ" b="1" dirty="0">
                <a:latin typeface="Times New Roman" panose="02020603050405020304" pitchFamily="18" charset="0"/>
                <a:ea typeface="Times New Roman" panose="02020603050405020304" pitchFamily="18" charset="0"/>
                <a:cs typeface="Times New Roman" panose="02020603050405020304" pitchFamily="18" charset="0"/>
              </a:rPr>
              <a:t> на получение транскрипта?</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b="1" u="sng" dirty="0">
                <a:latin typeface="Times New Roman" panose="02020603050405020304" pitchFamily="18" charset="0"/>
                <a:ea typeface="Times New Roman" panose="02020603050405020304" pitchFamily="18" charset="0"/>
                <a:cs typeface="Times New Roman" panose="02020603050405020304" pitchFamily="18" charset="0"/>
              </a:rPr>
              <a:t>1 шаг</a:t>
            </a:r>
            <a:r>
              <a:rPr lang="kk-KZ" dirty="0">
                <a:latin typeface="Times New Roman" panose="02020603050405020304" pitchFamily="18" charset="0"/>
                <a:ea typeface="Times New Roman" panose="02020603050405020304" pitchFamily="18" charset="0"/>
                <a:cs typeface="Times New Roman" panose="02020603050405020304" pitchFamily="18" charset="0"/>
              </a:rPr>
              <a:t> на формате А4 написать заявление на имя декана факультета и отправить заявление на почту </a:t>
            </a:r>
            <a:r>
              <a:rPr lang="ru-RU"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saduakasova</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i</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ablaikhan</a:t>
            </a:r>
            <a:r>
              <a:rPr lang="ru-RU"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kz</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kk-KZ" b="1" u="sng" dirty="0">
                <a:latin typeface="Times New Roman" panose="02020603050405020304" pitchFamily="18" charset="0"/>
                <a:ea typeface="Times New Roman" panose="02020603050405020304" pitchFamily="18" charset="0"/>
                <a:cs typeface="Times New Roman" panose="02020603050405020304" pitchFamily="18" charset="0"/>
              </a:rPr>
              <a:t>2 шаг</a:t>
            </a:r>
            <a:r>
              <a:rPr lang="kk-KZ"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специалист ЦОС подписывает заявление у руководителей учебных подразделений</a:t>
            </a:r>
            <a:r>
              <a:rPr lang="kk-KZ" dirty="0">
                <a:latin typeface="Times New Roman" panose="02020603050405020304" pitchFamily="18" charset="0"/>
                <a:ea typeface="Times New Roman" panose="02020603050405020304" pitchFamily="18" charset="0"/>
                <a:cs typeface="Times New Roman" panose="02020603050405020304" pitchFamily="18" charset="0"/>
              </a:rPr>
              <a:t> и отправляет транскрипт  на личную почту обучающегося в сканированном виде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68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920880" cy="5165004"/>
          </a:xfrm>
          <a:prstGeom prst="rect">
            <a:avLst/>
          </a:prstGeom>
        </p:spPr>
        <p:txBody>
          <a:bodyPr wrap="square">
            <a:spAutoFit/>
          </a:bodyPr>
          <a:lstStyle/>
          <a:p>
            <a:pPr marL="457200" algn="ctr">
              <a:lnSpc>
                <a:spcPct val="115000"/>
              </a:lnSpc>
              <a:spcAft>
                <a:spcPts val="0"/>
              </a:spcAft>
            </a:pPr>
            <a:r>
              <a:rPr lang="kk-KZ" sz="1400" b="1" dirty="0">
                <a:solidFill>
                  <a:srgbClr val="FF0000"/>
                </a:solidFill>
                <a:latin typeface="+mn-lt"/>
                <a:ea typeface="Times New Roman" panose="02020603050405020304" pitchFamily="18" charset="0"/>
                <a:cs typeface="Times New Roman" panose="02020603050405020304" pitchFamily="18" charset="0"/>
              </a:rPr>
              <a:t>Отчисление из КазУМОиМЯ имени Абылай хана</a:t>
            </a:r>
            <a:endParaRPr lang="ru-RU" sz="1400" dirty="0">
              <a:latin typeface="+mn-lt"/>
              <a:ea typeface="Times New Roman" panose="02020603050405020304" pitchFamily="18" charset="0"/>
              <a:cs typeface="Times New Roman" panose="02020603050405020304" pitchFamily="18" charset="0"/>
            </a:endParaRPr>
          </a:p>
          <a:p>
            <a:pPr marL="457200">
              <a:lnSpc>
                <a:spcPct val="115000"/>
              </a:lnSpc>
              <a:spcAft>
                <a:spcPts val="1000"/>
              </a:spcAft>
            </a:pPr>
            <a:r>
              <a:rPr lang="kk-KZ" sz="1400" dirty="0">
                <a:latin typeface="+mn-lt"/>
                <a:ea typeface="Times New Roman" panose="02020603050405020304" pitchFamily="18" charset="0"/>
                <a:cs typeface="Times New Roman" panose="02020603050405020304" pitchFamily="18" charset="0"/>
              </a:rPr>
              <a:t>      Обучающийся может быть отчислен из КазУМОиМЯ имени Абылай хана</a:t>
            </a:r>
            <a:r>
              <a:rPr lang="kk-KZ" sz="1400" dirty="0" smtClean="0">
                <a:latin typeface="+mn-lt"/>
                <a:ea typeface="Times New Roman" panose="02020603050405020304" pitchFamily="18" charset="0"/>
                <a:cs typeface="Times New Roman" panose="02020603050405020304" pitchFamily="18" charset="0"/>
              </a:rPr>
              <a:t>:</a:t>
            </a:r>
            <a:endParaRPr lang="ru-RU" sz="1400" dirty="0" smtClean="0">
              <a:latin typeface="+mn-lt"/>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smtClean="0">
                <a:latin typeface="+mn-lt"/>
                <a:ea typeface="Times New Roman" panose="02020603050405020304" pitchFamily="18" charset="0"/>
                <a:cs typeface="Times New Roman" panose="02020603050405020304" pitchFamily="18" charset="0"/>
              </a:rPr>
              <a:t>       1) за академическую неуспеваемость;</a:t>
            </a:r>
            <a:endParaRPr lang="ru-RU" sz="1400" dirty="0" smtClean="0">
              <a:latin typeface="+mn-lt"/>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smtClean="0">
                <a:latin typeface="+mn-lt"/>
                <a:ea typeface="Times New Roman" panose="02020603050405020304" pitchFamily="18" charset="0"/>
                <a:cs typeface="Times New Roman" panose="02020603050405020304" pitchFamily="18" charset="0"/>
              </a:rPr>
              <a:t>       </a:t>
            </a:r>
            <a:r>
              <a:rPr lang="kk-KZ" sz="1400" dirty="0">
                <a:latin typeface="+mn-lt"/>
                <a:ea typeface="Times New Roman" panose="02020603050405020304" pitchFamily="18" charset="0"/>
                <a:cs typeface="Times New Roman" panose="02020603050405020304" pitchFamily="18" charset="0"/>
              </a:rPr>
              <a:t>2) </a:t>
            </a:r>
            <a:r>
              <a:rPr lang="ru-RU" sz="1400" dirty="0">
                <a:latin typeface="+mn-lt"/>
                <a:ea typeface="Times New Roman" panose="02020603050405020304" pitchFamily="18" charset="0"/>
                <a:cs typeface="Times New Roman" panose="02020603050405020304" pitchFamily="18" charset="0"/>
              </a:rPr>
              <a:t>за нарушение учебной дисциплины: за потерю связи с университетом,   за систематические пропуски учебных занятий без уважительных причин (более одного месяца), как не вернувший из академического отпуска или загранкомандировки (более двух недель). Контроль за посещаемостью обучающихся ведется Деканатами факультетов; </a:t>
            </a:r>
          </a:p>
          <a:p>
            <a:pPr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3) за нарушение принципов академической честности;</a:t>
            </a:r>
            <a:endParaRPr lang="ru-RU" sz="1400" dirty="0">
              <a:latin typeface="+mn-lt"/>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4) за нарушение Правил внутреннего распорядка и Устава вуза;</a:t>
            </a:r>
            <a:endParaRPr lang="ru-RU" sz="1400" dirty="0">
              <a:latin typeface="+mn-lt"/>
              <a:ea typeface="Times New Roman" panose="02020603050405020304" pitchFamily="18" charset="0"/>
              <a:cs typeface="Times New Roman" panose="02020603050405020304" pitchFamily="18" charset="0"/>
            </a:endParaRPr>
          </a:p>
          <a:p>
            <a:pPr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5) </a:t>
            </a:r>
            <a:r>
              <a:rPr lang="ru-RU" sz="1400" dirty="0">
                <a:latin typeface="+mn-lt"/>
                <a:ea typeface="Times New Roman" panose="02020603050405020304" pitchFamily="18" charset="0"/>
                <a:cs typeface="Times New Roman" panose="02020603050405020304" pitchFamily="18" charset="0"/>
              </a:rPr>
              <a:t>за нарушение условий договора об оказании образовательных услуг, в том числе за неоплату стоимости обучения;</a:t>
            </a:r>
          </a:p>
          <a:p>
            <a:pPr algn="just">
              <a:lnSpc>
                <a:spcPct val="115000"/>
              </a:lnSpc>
              <a:spcAft>
                <a:spcPts val="0"/>
              </a:spcAft>
            </a:pPr>
            <a:r>
              <a:rPr lang="kk-KZ" sz="1400" dirty="0">
                <a:latin typeface="+mn-lt"/>
                <a:ea typeface="Times New Roman" panose="02020603050405020304" pitchFamily="18" charset="0"/>
                <a:cs typeface="Times New Roman" panose="02020603050405020304" pitchFamily="18" charset="0"/>
              </a:rPr>
              <a:t>         6) по собственному желанию</a:t>
            </a:r>
            <a:r>
              <a:rPr lang="kk-KZ" sz="1400" dirty="0" smtClean="0">
                <a:latin typeface="+mn-lt"/>
                <a:ea typeface="Times New Roman" panose="02020603050405020304" pitchFamily="18" charset="0"/>
                <a:cs typeface="Times New Roman" panose="02020603050405020304" pitchFamily="18" charset="0"/>
              </a:rPr>
              <a:t>.</a:t>
            </a:r>
          </a:p>
          <a:p>
            <a:r>
              <a:rPr lang="kk-KZ" sz="1400" b="1" dirty="0" smtClean="0">
                <a:latin typeface="+mn-lt"/>
              </a:rPr>
              <a:t>                                             </a:t>
            </a:r>
          </a:p>
          <a:p>
            <a:r>
              <a:rPr lang="kk-KZ" sz="1400" b="1" dirty="0">
                <a:latin typeface="+mn-lt"/>
              </a:rPr>
              <a:t> </a:t>
            </a:r>
            <a:r>
              <a:rPr lang="kk-KZ" sz="1400" b="1" dirty="0" smtClean="0">
                <a:latin typeface="+mn-lt"/>
              </a:rPr>
              <a:t>                                          Как </a:t>
            </a:r>
            <a:r>
              <a:rPr lang="kk-KZ" sz="1400" b="1" dirty="0">
                <a:latin typeface="+mn-lt"/>
              </a:rPr>
              <a:t>подать з</a:t>
            </a:r>
            <a:r>
              <a:rPr lang="ru-RU" sz="1400" b="1" dirty="0" err="1">
                <a:latin typeface="+mn-lt"/>
              </a:rPr>
              <a:t>аявление</a:t>
            </a:r>
            <a:r>
              <a:rPr lang="ru-RU" sz="1400" b="1" dirty="0">
                <a:latin typeface="+mn-lt"/>
              </a:rPr>
              <a:t> </a:t>
            </a:r>
            <a:r>
              <a:rPr lang="kk-KZ" sz="1400" b="1" dirty="0">
                <a:latin typeface="+mn-lt"/>
              </a:rPr>
              <a:t>на отчисление?</a:t>
            </a:r>
            <a:endParaRPr lang="ru-RU" sz="1400" dirty="0">
              <a:latin typeface="+mn-lt"/>
            </a:endParaRPr>
          </a:p>
          <a:p>
            <a:pPr lvl="0"/>
            <a:r>
              <a:rPr lang="kk-KZ" sz="1400" b="1" u="sng" dirty="0">
                <a:latin typeface="+mn-lt"/>
              </a:rPr>
              <a:t>1 шаг</a:t>
            </a:r>
            <a:r>
              <a:rPr lang="kk-KZ" sz="1400" dirty="0">
                <a:latin typeface="+mn-lt"/>
              </a:rPr>
              <a:t> на формате А4 написать заявление на имя ректора + приложить  удостоверение личности  (в сканированном виде) и отправить заявление на почту </a:t>
            </a:r>
            <a:r>
              <a:rPr lang="ru-RU" sz="1400" u="sng" dirty="0">
                <a:latin typeface="+mn-lt"/>
                <a:hlinkClick r:id="rId2"/>
              </a:rPr>
              <a:t>к</a:t>
            </a:r>
            <a:r>
              <a:rPr lang="en-US" sz="1400" u="sng" dirty="0" err="1">
                <a:latin typeface="+mn-lt"/>
                <a:hlinkClick r:id="rId2"/>
              </a:rPr>
              <a:t>obes</a:t>
            </a:r>
            <a:r>
              <a:rPr lang="ru-RU" sz="1400" u="sng" dirty="0">
                <a:latin typeface="+mn-lt"/>
                <a:hlinkClick r:id="rId2"/>
              </a:rPr>
              <a:t>.</a:t>
            </a:r>
            <a:r>
              <a:rPr lang="en-US" sz="1400" u="sng" dirty="0">
                <a:latin typeface="+mn-lt"/>
                <a:hlinkClick r:id="rId2"/>
              </a:rPr>
              <a:t>a</a:t>
            </a:r>
            <a:r>
              <a:rPr lang="ru-RU" sz="1400" u="sng" dirty="0">
                <a:latin typeface="+mn-lt"/>
                <a:hlinkClick r:id="rId2"/>
              </a:rPr>
              <a:t>@</a:t>
            </a:r>
            <a:r>
              <a:rPr lang="en-US" sz="1400" u="sng" dirty="0" err="1">
                <a:latin typeface="+mn-lt"/>
                <a:hlinkClick r:id="rId2"/>
              </a:rPr>
              <a:t>ablaikhan</a:t>
            </a:r>
            <a:r>
              <a:rPr lang="ru-RU" sz="1400" u="sng" dirty="0">
                <a:latin typeface="+mn-lt"/>
                <a:hlinkClick r:id="rId2"/>
              </a:rPr>
              <a:t>.</a:t>
            </a:r>
            <a:r>
              <a:rPr lang="en-US" sz="1400" u="sng" dirty="0" err="1">
                <a:latin typeface="+mn-lt"/>
                <a:hlinkClick r:id="rId2"/>
              </a:rPr>
              <a:t>kz</a:t>
            </a:r>
            <a:endParaRPr lang="ru-RU" sz="1400" dirty="0">
              <a:latin typeface="+mn-lt"/>
            </a:endParaRPr>
          </a:p>
          <a:p>
            <a:pPr lvl="0"/>
            <a:r>
              <a:rPr lang="kk-KZ" sz="1400" b="1" u="sng" dirty="0">
                <a:latin typeface="+mn-lt"/>
              </a:rPr>
              <a:t>2</a:t>
            </a:r>
            <a:r>
              <a:rPr lang="ru-RU" sz="1400" b="1" u="sng" dirty="0">
                <a:latin typeface="+mn-lt"/>
              </a:rPr>
              <a:t> шаг</a:t>
            </a:r>
            <a:r>
              <a:rPr lang="ru-RU" sz="1400" dirty="0">
                <a:latin typeface="+mn-lt"/>
              </a:rPr>
              <a:t> специалист ЦОС получает документ и  подписывает у руководителей учебных подразделений</a:t>
            </a:r>
            <a:r>
              <a:rPr lang="kk-KZ" sz="1400" dirty="0">
                <a:latin typeface="+mn-lt"/>
              </a:rPr>
              <a:t>,</a:t>
            </a:r>
            <a:r>
              <a:rPr lang="ru-RU" sz="1400" dirty="0">
                <a:latin typeface="+mn-lt"/>
              </a:rPr>
              <a:t> сдает в канцелярию университета на подпись ректора</a:t>
            </a:r>
          </a:p>
          <a:p>
            <a:pPr lvl="0"/>
            <a:r>
              <a:rPr lang="ru-RU" sz="1400" b="1" u="sng" dirty="0">
                <a:latin typeface="+mn-lt"/>
              </a:rPr>
              <a:t>3</a:t>
            </a:r>
            <a:r>
              <a:rPr lang="kk-KZ" sz="1400" b="1" u="sng" dirty="0">
                <a:latin typeface="+mn-lt"/>
              </a:rPr>
              <a:t> шаг</a:t>
            </a:r>
            <a:r>
              <a:rPr lang="kk-KZ" sz="1400" dirty="0">
                <a:latin typeface="+mn-lt"/>
              </a:rPr>
              <a:t> </a:t>
            </a:r>
            <a:r>
              <a:rPr lang="ru-RU" sz="1400" dirty="0">
                <a:latin typeface="+mn-lt"/>
              </a:rPr>
              <a:t> на </a:t>
            </a:r>
            <a:r>
              <a:rPr lang="ru-RU" sz="1400" dirty="0" err="1">
                <a:latin typeface="+mn-lt"/>
              </a:rPr>
              <a:t>основани</a:t>
            </a:r>
            <a:r>
              <a:rPr lang="kk-KZ" sz="1400" dirty="0">
                <a:latin typeface="+mn-lt"/>
              </a:rPr>
              <a:t>и</a:t>
            </a:r>
            <a:r>
              <a:rPr lang="ru-RU" sz="1400" dirty="0">
                <a:latin typeface="+mn-lt"/>
              </a:rPr>
              <a:t> подписанного ректором </a:t>
            </a:r>
            <a:r>
              <a:rPr lang="ru-RU" sz="1400" dirty="0" err="1">
                <a:latin typeface="+mn-lt"/>
              </a:rPr>
              <a:t>заявлени</a:t>
            </a:r>
            <a:r>
              <a:rPr lang="kk-KZ" sz="1400" dirty="0">
                <a:latin typeface="+mn-lt"/>
              </a:rPr>
              <a:t>я ЦОС </a:t>
            </a:r>
            <a:r>
              <a:rPr lang="ru-RU" sz="1400" dirty="0">
                <a:latin typeface="+mn-lt"/>
              </a:rPr>
              <a:t>формирует и издает </a:t>
            </a:r>
            <a:r>
              <a:rPr lang="ru-RU" sz="1400" dirty="0" err="1">
                <a:latin typeface="+mn-lt"/>
              </a:rPr>
              <a:t>прика</a:t>
            </a:r>
            <a:r>
              <a:rPr lang="kk-KZ" sz="1400" dirty="0">
                <a:latin typeface="+mn-lt"/>
              </a:rPr>
              <a:t>з об отчислении </a:t>
            </a:r>
            <a:endParaRPr lang="ru-RU" sz="1400" dirty="0">
              <a:latin typeface="+mn-lt"/>
            </a:endParaRPr>
          </a:p>
          <a:p>
            <a:pPr algn="just">
              <a:lnSpc>
                <a:spcPct val="115000"/>
              </a:lnSpc>
              <a:spcAft>
                <a:spcPts val="0"/>
              </a:spcAft>
            </a:pP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02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318935"/>
            <a:ext cx="4572000" cy="340093"/>
          </a:xfrm>
          <a:prstGeom prst="rect">
            <a:avLst/>
          </a:prstGeom>
        </p:spPr>
        <p:txBody>
          <a:bodyPr>
            <a:spAutoFit/>
          </a:bodyPr>
          <a:lstStyle/>
          <a:p>
            <a:pPr marL="457200">
              <a:lnSpc>
                <a:spcPct val="115000"/>
              </a:lnSpc>
              <a:spcAft>
                <a:spcPts val="1000"/>
              </a:spcAft>
            </a:pPr>
            <a:r>
              <a:rPr lang="ru-RU" sz="1400" dirty="0">
                <a:latin typeface="Calibri" panose="020F0502020204030204" pitchFamily="34"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836712"/>
            <a:ext cx="8064896" cy="4945456"/>
          </a:xfrm>
          <a:prstGeom prst="rect">
            <a:avLst/>
          </a:prstGeom>
        </p:spPr>
        <p:txBody>
          <a:bodyPr wrap="square">
            <a:spAutoFit/>
          </a:bodyPr>
          <a:lstStyle/>
          <a:p>
            <a:pPr algn="ctr">
              <a:lnSpc>
                <a:spcPct val="115000"/>
              </a:lnSpc>
              <a:spcAft>
                <a:spcPts val="1000"/>
              </a:spcAft>
            </a:pPr>
            <a:r>
              <a:rPr lang="kk-KZ" sz="1400" b="1" dirty="0">
                <a:solidFill>
                  <a:srgbClr val="FF0000"/>
                </a:solidFill>
                <a:latin typeface="+mn-lt"/>
                <a:ea typeface="Times New Roman" panose="02020603050405020304" pitchFamily="18" charset="0"/>
                <a:cs typeface="Times New Roman" panose="02020603050405020304" pitchFamily="18" charset="0"/>
              </a:rPr>
              <a:t>Академический отпуск </a:t>
            </a:r>
            <a:r>
              <a:rPr lang="ru-RU" sz="1400" b="1" dirty="0">
                <a:solidFill>
                  <a:srgbClr val="FF0000"/>
                </a:solidFill>
                <a:latin typeface="+mn-lt"/>
                <a:ea typeface="Times New Roman" panose="02020603050405020304" pitchFamily="18" charset="0"/>
                <a:cs typeface="Times New Roman" panose="02020603050405020304" pitchFamily="18" charset="0"/>
              </a:rPr>
              <a:t>(уход/выход)</a:t>
            </a:r>
            <a:endParaRPr lang="ru-RU" sz="1400" dirty="0">
              <a:latin typeface="+mn-lt"/>
              <a:ea typeface="Times New Roman" panose="02020603050405020304" pitchFamily="18" charset="0"/>
              <a:cs typeface="Times New Roman" panose="02020603050405020304" pitchFamily="18" charset="0"/>
            </a:endParaRPr>
          </a:p>
          <a:p>
            <a:pPr marL="450215" indent="-450215" algn="just">
              <a:lnSpc>
                <a:spcPct val="115000"/>
              </a:lnSpc>
              <a:spcAft>
                <a:spcPts val="1000"/>
              </a:spcAft>
            </a:pPr>
            <a:r>
              <a:rPr lang="kk-KZ" sz="1400" dirty="0">
                <a:latin typeface="+mn-lt"/>
                <a:ea typeface="Times New Roman" panose="02020603050405020304" pitchFamily="18" charset="0"/>
                <a:cs typeface="Times New Roman" panose="02020603050405020304" pitchFamily="18" charset="0"/>
              </a:rPr>
              <a:t>               Временный перерыв в обучении по состоянию здоровья, в том числе по беременности и родам, оформляется в виде академического отпуска. Его продолжительность может составлять 6-12 месяцев. Академический отпуск предоставляется на основании заключения врачебно-консультативной комиссии (ВКК). Также академический отпуск может быть предоставлен обучающемуся на основании:</a:t>
            </a:r>
            <a:endParaRPr lang="ru-RU" sz="1400" dirty="0">
              <a:latin typeface="+mn-lt"/>
              <a:ea typeface="Times New Roman" panose="02020603050405020304" pitchFamily="18" charset="0"/>
              <a:cs typeface="Times New Roman" panose="02020603050405020304" pitchFamily="18" charset="0"/>
            </a:endParaRPr>
          </a:p>
          <a:p>
            <a:pPr marL="270510" algn="just">
              <a:lnSpc>
                <a:spcPct val="115000"/>
              </a:lnSpc>
              <a:spcAft>
                <a:spcPts val="1000"/>
              </a:spcAft>
            </a:pPr>
            <a:r>
              <a:rPr lang="kk-KZ" sz="1400" b="1" dirty="0">
                <a:latin typeface="+mn-lt"/>
                <a:ea typeface="Times New Roman" panose="02020603050405020304" pitchFamily="18" charset="0"/>
                <a:cs typeface="Times New Roman" panose="02020603050405020304" pitchFamily="18" charset="0"/>
              </a:rPr>
              <a:t>1) повестки о призыве в ряды Вооруженных Сил Республики Казахстан на период призыва на военную службу, в установленных законодательством случаях;</a:t>
            </a:r>
            <a:endParaRPr lang="ru-RU" sz="1400" dirty="0">
              <a:latin typeface="+mn-lt"/>
              <a:ea typeface="Times New Roman" panose="02020603050405020304" pitchFamily="18" charset="0"/>
              <a:cs typeface="Times New Roman" panose="02020603050405020304" pitchFamily="18" charset="0"/>
            </a:endParaRPr>
          </a:p>
          <a:p>
            <a:pPr marL="270510" algn="just">
              <a:lnSpc>
                <a:spcPct val="115000"/>
              </a:lnSpc>
              <a:spcAft>
                <a:spcPts val="1000"/>
              </a:spcAft>
            </a:pPr>
            <a:r>
              <a:rPr lang="kk-KZ" sz="1400" b="1" dirty="0">
                <a:latin typeface="+mn-lt"/>
                <a:ea typeface="Times New Roman" panose="02020603050405020304" pitchFamily="18" charset="0"/>
                <a:cs typeface="Times New Roman" panose="02020603050405020304" pitchFamily="18" charset="0"/>
              </a:rPr>
              <a:t>2) рождения, усыновления или удочерения ребенка продолжительностью до 3 лет, в установленных законодательством случаях;</a:t>
            </a:r>
            <a:endParaRPr lang="ru-RU" sz="1400" dirty="0">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kk-KZ" sz="1400" b="1" dirty="0">
                <a:latin typeface="+mn-lt"/>
                <a:ea typeface="Times New Roman" panose="02020603050405020304" pitchFamily="18" charset="0"/>
                <a:cs typeface="Times New Roman" panose="02020603050405020304" pitchFamily="18" charset="0"/>
              </a:rPr>
              <a:t>Как подать з</a:t>
            </a:r>
            <a:r>
              <a:rPr lang="ru-RU" sz="1400" b="1" dirty="0" err="1">
                <a:latin typeface="+mn-lt"/>
                <a:ea typeface="Times New Roman" panose="02020603050405020304" pitchFamily="18" charset="0"/>
                <a:cs typeface="Times New Roman" panose="02020603050405020304" pitchFamily="18" charset="0"/>
              </a:rPr>
              <a:t>аявление</a:t>
            </a:r>
            <a:r>
              <a:rPr lang="ru-RU" sz="1400" b="1" dirty="0">
                <a:latin typeface="+mn-lt"/>
                <a:ea typeface="Times New Roman" panose="02020603050405020304" pitchFamily="18" charset="0"/>
                <a:cs typeface="Times New Roman" panose="02020603050405020304" pitchFamily="18" charset="0"/>
              </a:rPr>
              <a:t> на </a:t>
            </a:r>
            <a:r>
              <a:rPr lang="kk-KZ" sz="1400" b="1" dirty="0">
                <a:latin typeface="+mn-lt"/>
                <a:ea typeface="Times New Roman" panose="02020603050405020304" pitchFamily="18" charset="0"/>
                <a:cs typeface="Times New Roman" panose="02020603050405020304" pitchFamily="18" charset="0"/>
              </a:rPr>
              <a:t>академический отпуск? </a:t>
            </a:r>
            <a:r>
              <a:rPr lang="ru-RU" sz="1400" b="1" dirty="0">
                <a:latin typeface="+mn-lt"/>
                <a:ea typeface="Times New Roman" panose="02020603050405020304" pitchFamily="18" charset="0"/>
                <a:cs typeface="Times New Roman" panose="02020603050405020304" pitchFamily="18" charset="0"/>
              </a:rPr>
              <a:t>(уход/выход)</a:t>
            </a:r>
            <a:endParaRPr lang="ru-RU" sz="1400" dirty="0">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400" b="1" u="sng" dirty="0">
                <a:latin typeface="+mn-lt"/>
                <a:ea typeface="Times New Roman" panose="02020603050405020304" pitchFamily="18" charset="0"/>
                <a:cs typeface="Times New Roman" panose="02020603050405020304" pitchFamily="18" charset="0"/>
              </a:rPr>
              <a:t>1 шаг</a:t>
            </a:r>
            <a:r>
              <a:rPr lang="kk-KZ" sz="1400" dirty="0">
                <a:latin typeface="+mn-lt"/>
                <a:ea typeface="Times New Roman" panose="02020603050405020304" pitchFamily="18" charset="0"/>
                <a:cs typeface="Times New Roman" panose="02020603050405020304" pitchFamily="18" charset="0"/>
              </a:rPr>
              <a:t> на формате А4 написать заявление на имя ректора + приложить  удостоверение личности, ВКК справку (в сканированном виде) и отправить заявление на почту </a:t>
            </a:r>
            <a:r>
              <a:rPr lang="ru-RU" sz="1400" u="sng" dirty="0">
                <a:solidFill>
                  <a:srgbClr val="0563C1"/>
                </a:solidFill>
                <a:latin typeface="+mn-lt"/>
                <a:ea typeface="Times New Roman" panose="02020603050405020304" pitchFamily="18" charset="0"/>
                <a:cs typeface="Times New Roman" panose="02020603050405020304" pitchFamily="18" charset="0"/>
                <a:hlinkClick r:id="rId2"/>
              </a:rPr>
              <a:t>к</a:t>
            </a:r>
            <a:r>
              <a:rPr lang="en-US" sz="1400" u="sng" dirty="0" err="1">
                <a:solidFill>
                  <a:srgbClr val="0563C1"/>
                </a:solidFill>
                <a:latin typeface="+mn-lt"/>
                <a:ea typeface="Times New Roman" panose="02020603050405020304" pitchFamily="18" charset="0"/>
                <a:cs typeface="Times New Roman" panose="02020603050405020304" pitchFamily="18" charset="0"/>
                <a:hlinkClick r:id="rId2"/>
              </a:rPr>
              <a:t>obes</a:t>
            </a:r>
            <a:r>
              <a:rPr lang="ru-RU" sz="1400" u="sng" dirty="0">
                <a:solidFill>
                  <a:srgbClr val="0563C1"/>
                </a:solidFill>
                <a:latin typeface="+mn-lt"/>
                <a:ea typeface="Times New Roman" panose="02020603050405020304" pitchFamily="18" charset="0"/>
                <a:cs typeface="Times New Roman" panose="02020603050405020304" pitchFamily="18" charset="0"/>
                <a:hlinkClick r:id="rId2"/>
              </a:rPr>
              <a:t>.</a:t>
            </a:r>
            <a:r>
              <a:rPr lang="en-US" sz="1400" u="sng" dirty="0">
                <a:solidFill>
                  <a:srgbClr val="0563C1"/>
                </a:solidFill>
                <a:latin typeface="+mn-lt"/>
                <a:ea typeface="Times New Roman" panose="02020603050405020304" pitchFamily="18" charset="0"/>
                <a:cs typeface="Times New Roman" panose="02020603050405020304" pitchFamily="18" charset="0"/>
                <a:hlinkClick r:id="rId2"/>
              </a:rPr>
              <a:t>a</a:t>
            </a:r>
            <a:r>
              <a:rPr lang="ru-RU" sz="1400" u="sng" dirty="0">
                <a:solidFill>
                  <a:srgbClr val="0563C1"/>
                </a:solidFill>
                <a:latin typeface="+mn-lt"/>
                <a:ea typeface="Times New Roman" panose="02020603050405020304" pitchFamily="18" charset="0"/>
                <a:cs typeface="Times New Roman" panose="02020603050405020304" pitchFamily="18" charset="0"/>
                <a:hlinkClick r:id="rId2"/>
              </a:rPr>
              <a:t>@</a:t>
            </a:r>
            <a:r>
              <a:rPr lang="en-US" sz="1400" u="sng" dirty="0" err="1">
                <a:solidFill>
                  <a:srgbClr val="0563C1"/>
                </a:solidFill>
                <a:latin typeface="+mn-lt"/>
                <a:ea typeface="Times New Roman" panose="02020603050405020304" pitchFamily="18" charset="0"/>
                <a:cs typeface="Times New Roman" panose="02020603050405020304" pitchFamily="18" charset="0"/>
                <a:hlinkClick r:id="rId2"/>
              </a:rPr>
              <a:t>ablaikhan</a:t>
            </a:r>
            <a:r>
              <a:rPr lang="ru-RU" sz="1400" u="sng" dirty="0">
                <a:solidFill>
                  <a:srgbClr val="0563C1"/>
                </a:solidFill>
                <a:latin typeface="+mn-lt"/>
                <a:ea typeface="Times New Roman" panose="02020603050405020304" pitchFamily="18" charset="0"/>
                <a:cs typeface="Times New Roman" panose="02020603050405020304" pitchFamily="18" charset="0"/>
                <a:hlinkClick r:id="rId2"/>
              </a:rPr>
              <a:t>.</a:t>
            </a:r>
            <a:r>
              <a:rPr lang="en-US" sz="1400" u="sng" dirty="0" err="1">
                <a:solidFill>
                  <a:srgbClr val="0563C1"/>
                </a:solidFill>
                <a:latin typeface="+mn-lt"/>
                <a:ea typeface="Times New Roman" panose="02020603050405020304" pitchFamily="18" charset="0"/>
                <a:cs typeface="Times New Roman" panose="02020603050405020304" pitchFamily="18" charset="0"/>
                <a:hlinkClick r:id="rId2"/>
              </a:rPr>
              <a:t>kz</a:t>
            </a:r>
            <a:endParaRPr lang="ru-RU" sz="1400" dirty="0">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400" b="1" u="sng" dirty="0">
                <a:latin typeface="+mn-lt"/>
                <a:ea typeface="Times New Roman" panose="02020603050405020304" pitchFamily="18" charset="0"/>
                <a:cs typeface="Times New Roman" panose="02020603050405020304" pitchFamily="18" charset="0"/>
              </a:rPr>
              <a:t>2</a:t>
            </a:r>
            <a:r>
              <a:rPr lang="ru-RU" sz="1400" b="1" u="sng" dirty="0">
                <a:latin typeface="+mn-lt"/>
                <a:ea typeface="Times New Roman" panose="02020603050405020304" pitchFamily="18" charset="0"/>
                <a:cs typeface="Times New Roman" panose="02020603050405020304" pitchFamily="18" charset="0"/>
              </a:rPr>
              <a:t> шаг</a:t>
            </a:r>
            <a:r>
              <a:rPr lang="ru-RU" sz="1400" dirty="0">
                <a:latin typeface="+mn-lt"/>
                <a:ea typeface="Times New Roman" panose="02020603050405020304" pitchFamily="18" charset="0"/>
                <a:cs typeface="Times New Roman" panose="02020603050405020304" pitchFamily="18" charset="0"/>
              </a:rPr>
              <a:t> специалист ЦОС получает документ и  подписывает у руководителей учебных подразделений</a:t>
            </a:r>
            <a:r>
              <a:rPr lang="kk-KZ" sz="1400" dirty="0">
                <a:latin typeface="+mn-lt"/>
                <a:ea typeface="Times New Roman" panose="02020603050405020304" pitchFamily="18" charset="0"/>
                <a:cs typeface="Times New Roman" panose="02020603050405020304" pitchFamily="18" charset="0"/>
              </a:rPr>
              <a:t>,</a:t>
            </a:r>
            <a:r>
              <a:rPr lang="ru-RU" sz="1400" dirty="0">
                <a:latin typeface="+mn-lt"/>
                <a:ea typeface="Times New Roman" panose="02020603050405020304" pitchFamily="18" charset="0"/>
                <a:cs typeface="Times New Roman" panose="02020603050405020304" pitchFamily="18" charset="0"/>
              </a:rPr>
              <a:t> сдает в канцелярию университета на подпись ректора</a:t>
            </a:r>
          </a:p>
          <a:p>
            <a:pPr marL="342900" lvl="0" indent="-342900">
              <a:lnSpc>
                <a:spcPct val="115000"/>
              </a:lnSpc>
              <a:spcAft>
                <a:spcPts val="0"/>
              </a:spcAft>
              <a:buFont typeface="Wingdings" panose="05000000000000000000" pitchFamily="2" charset="2"/>
              <a:buChar char=""/>
            </a:pPr>
            <a:r>
              <a:rPr lang="ru-RU" sz="1400" b="1" u="sng" dirty="0">
                <a:latin typeface="+mn-lt"/>
                <a:ea typeface="Times New Roman" panose="02020603050405020304" pitchFamily="18" charset="0"/>
                <a:cs typeface="Times New Roman" panose="02020603050405020304" pitchFamily="18" charset="0"/>
              </a:rPr>
              <a:t>3</a:t>
            </a:r>
            <a:r>
              <a:rPr lang="kk-KZ" sz="1400" b="1" u="sng" dirty="0">
                <a:latin typeface="+mn-lt"/>
                <a:ea typeface="Times New Roman" panose="02020603050405020304" pitchFamily="18" charset="0"/>
                <a:cs typeface="Times New Roman" panose="02020603050405020304" pitchFamily="18" charset="0"/>
              </a:rPr>
              <a:t> шаг</a:t>
            </a:r>
            <a:r>
              <a:rPr lang="kk-KZ" sz="1400" dirty="0">
                <a:latin typeface="+mn-lt"/>
                <a:ea typeface="Times New Roman" panose="02020603050405020304" pitchFamily="18" charset="0"/>
                <a:cs typeface="Times New Roman" panose="02020603050405020304" pitchFamily="18" charset="0"/>
              </a:rPr>
              <a:t> </a:t>
            </a:r>
            <a:r>
              <a:rPr lang="ru-RU" sz="1400" dirty="0">
                <a:latin typeface="+mn-lt"/>
                <a:ea typeface="Times New Roman" panose="02020603050405020304" pitchFamily="18" charset="0"/>
                <a:cs typeface="Times New Roman" panose="02020603050405020304" pitchFamily="18" charset="0"/>
              </a:rPr>
              <a:t> на </a:t>
            </a:r>
            <a:r>
              <a:rPr lang="ru-RU" sz="1400" dirty="0" err="1">
                <a:latin typeface="+mn-lt"/>
                <a:ea typeface="Times New Roman" panose="02020603050405020304" pitchFamily="18" charset="0"/>
                <a:cs typeface="Times New Roman" panose="02020603050405020304" pitchFamily="18" charset="0"/>
              </a:rPr>
              <a:t>основани</a:t>
            </a:r>
            <a:r>
              <a:rPr lang="kk-KZ" sz="1400" dirty="0">
                <a:latin typeface="+mn-lt"/>
                <a:ea typeface="Times New Roman" panose="02020603050405020304" pitchFamily="18" charset="0"/>
                <a:cs typeface="Times New Roman" panose="02020603050405020304" pitchFamily="18" charset="0"/>
              </a:rPr>
              <a:t>и</a:t>
            </a:r>
            <a:r>
              <a:rPr lang="ru-RU" sz="1400" dirty="0">
                <a:latin typeface="+mn-lt"/>
                <a:ea typeface="Times New Roman" panose="02020603050405020304" pitchFamily="18" charset="0"/>
                <a:cs typeface="Times New Roman" panose="02020603050405020304" pitchFamily="18" charset="0"/>
              </a:rPr>
              <a:t> подписанного ректором </a:t>
            </a:r>
            <a:r>
              <a:rPr lang="ru-RU" sz="1400" dirty="0" err="1">
                <a:latin typeface="+mn-lt"/>
                <a:ea typeface="Times New Roman" panose="02020603050405020304" pitchFamily="18" charset="0"/>
                <a:cs typeface="Times New Roman" panose="02020603050405020304" pitchFamily="18" charset="0"/>
              </a:rPr>
              <a:t>заявлени</a:t>
            </a:r>
            <a:r>
              <a:rPr lang="kk-KZ" sz="1400" dirty="0">
                <a:latin typeface="+mn-lt"/>
                <a:ea typeface="Times New Roman" panose="02020603050405020304" pitchFamily="18" charset="0"/>
                <a:cs typeface="Times New Roman" panose="02020603050405020304" pitchFamily="18" charset="0"/>
              </a:rPr>
              <a:t>я ЦОС </a:t>
            </a:r>
            <a:r>
              <a:rPr lang="ru-RU" sz="1400" dirty="0">
                <a:latin typeface="+mn-lt"/>
                <a:ea typeface="Times New Roman" panose="02020603050405020304" pitchFamily="18" charset="0"/>
                <a:cs typeface="Times New Roman" panose="02020603050405020304" pitchFamily="18" charset="0"/>
              </a:rPr>
              <a:t>формирует и издает </a:t>
            </a:r>
            <a:r>
              <a:rPr lang="ru-RU" sz="1400" dirty="0" err="1">
                <a:latin typeface="+mn-lt"/>
                <a:ea typeface="Times New Roman" panose="02020603050405020304" pitchFamily="18" charset="0"/>
                <a:cs typeface="Times New Roman" panose="02020603050405020304" pitchFamily="18" charset="0"/>
              </a:rPr>
              <a:t>прика</a:t>
            </a:r>
            <a:r>
              <a:rPr lang="kk-KZ" sz="1400" dirty="0">
                <a:latin typeface="+mn-lt"/>
                <a:ea typeface="Times New Roman" panose="02020603050405020304" pitchFamily="18" charset="0"/>
                <a:cs typeface="Times New Roman" panose="02020603050405020304" pitchFamily="18" charset="0"/>
              </a:rPr>
              <a:t>з </a:t>
            </a:r>
            <a:endParaRPr lang="ru-RU" sz="1400" dirty="0">
              <a:latin typeface="+mn-lt"/>
              <a:ea typeface="Times New Roman" panose="02020603050405020304" pitchFamily="18" charset="0"/>
              <a:cs typeface="Times New Roman" panose="02020603050405020304" pitchFamily="18" charset="0"/>
            </a:endParaRPr>
          </a:p>
          <a:p>
            <a:pPr marL="457200">
              <a:lnSpc>
                <a:spcPct val="115000"/>
              </a:lnSpc>
              <a:spcAft>
                <a:spcPts val="1000"/>
              </a:spcAft>
            </a:pPr>
            <a:r>
              <a:rPr lang="kk-KZ" sz="1400" dirty="0">
                <a:latin typeface="+mn-lt"/>
                <a:ea typeface="Times New Roman" panose="02020603050405020304" pitchFamily="18" charset="0"/>
                <a:cs typeface="Times New Roman" panose="02020603050405020304" pitchFamily="18" charset="0"/>
              </a:rPr>
              <a:t> </a:t>
            </a:r>
            <a:endParaRPr lang="ru-RU" sz="1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97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556792"/>
            <a:ext cx="7776864" cy="2751010"/>
          </a:xfrm>
          <a:prstGeom prst="rect">
            <a:avLst/>
          </a:prstGeom>
        </p:spPr>
        <p:txBody>
          <a:bodyPr wrap="square">
            <a:spAutoFit/>
          </a:bodyPr>
          <a:lstStyle/>
          <a:p>
            <a:pPr algn="ctr">
              <a:lnSpc>
                <a:spcPct val="115000"/>
              </a:lnSpc>
              <a:spcAft>
                <a:spcPts val="1000"/>
              </a:spcAft>
            </a:pPr>
            <a:r>
              <a:rPr lang="kk-KZ"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Что </a:t>
            </a:r>
            <a:r>
              <a:rPr lang="kk-KZ"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делать если сменили ФИО ( в связи с получением нового удостоверения личности)</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600" b="1" u="sng"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kk-KZ" sz="1600" b="1" u="sng" dirty="0">
                <a:latin typeface="Times New Roman" panose="02020603050405020304" pitchFamily="18" charset="0"/>
                <a:ea typeface="Times New Roman" panose="02020603050405020304" pitchFamily="18" charset="0"/>
                <a:cs typeface="Times New Roman" panose="02020603050405020304" pitchFamily="18" charset="0"/>
              </a:rPr>
              <a:t>шаг</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 на формате А4 написать заявление на имя ректора + приложить  удостоверение личности, свидетельство о заключении брака  (в сканированном виде) и отправить заявление на почту </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к</a:t>
            </a:r>
            <a:r>
              <a:rPr lang="en-US" sz="16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obes</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ablaikhan</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kz</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600" b="1" u="sng" dirty="0">
                <a:latin typeface="Times New Roman" panose="02020603050405020304" pitchFamily="18" charset="0"/>
                <a:ea typeface="Times New Roman" panose="02020603050405020304" pitchFamily="18" charset="0"/>
                <a:cs typeface="Times New Roman" panose="02020603050405020304" pitchFamily="18" charset="0"/>
              </a:rPr>
              <a:t>2</a:t>
            </a:r>
            <a:r>
              <a:rPr lang="ru-RU" sz="1600" b="1" u="sng" dirty="0">
                <a:latin typeface="Times New Roman" panose="02020603050405020304" pitchFamily="18" charset="0"/>
                <a:ea typeface="Times New Roman" panose="02020603050405020304" pitchFamily="18" charset="0"/>
                <a:cs typeface="Times New Roman" panose="02020603050405020304" pitchFamily="18" charset="0"/>
              </a:rPr>
              <a:t> шаг</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специалист ЦОС получает документ и  подписывает у руководителей учебных подразделений</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сдает в канцелярию университета на подпись ректора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ru-RU" sz="1600" b="1" u="sng" dirty="0">
                <a:latin typeface="Times New Roman" panose="02020603050405020304" pitchFamily="18" charset="0"/>
                <a:ea typeface="Times New Roman" panose="02020603050405020304" pitchFamily="18" charset="0"/>
                <a:cs typeface="Times New Roman" panose="02020603050405020304" pitchFamily="18" charset="0"/>
              </a:rPr>
              <a:t>3</a:t>
            </a:r>
            <a:r>
              <a:rPr lang="kk-KZ" sz="1600" b="1" u="sng" dirty="0">
                <a:latin typeface="Times New Roman" panose="02020603050405020304" pitchFamily="18" charset="0"/>
                <a:ea typeface="Times New Roman" panose="02020603050405020304" pitchFamily="18" charset="0"/>
                <a:cs typeface="Times New Roman" panose="02020603050405020304" pitchFamily="18" charset="0"/>
              </a:rPr>
              <a:t> шаг</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основани</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подписанного ректором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заявлени</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я ЦОС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формирует и издает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прика</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з</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06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340768"/>
            <a:ext cx="7776864" cy="3052118"/>
          </a:xfrm>
          <a:prstGeom prst="rect">
            <a:avLst/>
          </a:prstGeom>
        </p:spPr>
        <p:txBody>
          <a:bodyPr wrap="square">
            <a:spAutoFit/>
          </a:bodyPr>
          <a:lstStyle/>
          <a:p>
            <a:pPr algn="ctr">
              <a:lnSpc>
                <a:spcPct val="115000"/>
              </a:lnSpc>
              <a:spcAft>
                <a:spcPts val="1000"/>
              </a:spcAft>
            </a:pPr>
            <a:r>
              <a:rPr lang="kk-KZ" sz="1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Иностранные студенты при  получении гражданство РК должны написать заявление на изменение оплаты за обучение</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endParaRPr lang="kk-KZ" sz="16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600" b="1" u="sng"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kk-KZ" sz="1600" b="1" u="sng" dirty="0">
                <a:latin typeface="Times New Roman" panose="02020603050405020304" pitchFamily="18" charset="0"/>
                <a:ea typeface="Times New Roman" panose="02020603050405020304" pitchFamily="18" charset="0"/>
                <a:cs typeface="Times New Roman" panose="02020603050405020304" pitchFamily="18" charset="0"/>
              </a:rPr>
              <a:t>шаг</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 на формате А4 написать заявление на имя ректора + приложить  удостоверение личности, (в сканированном виде) и отправить заявление на почту </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к</a:t>
            </a:r>
            <a:r>
              <a:rPr lang="en-US" sz="16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obes</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ablaikhan</a:t>
            </a:r>
            <a:r>
              <a:rPr lang="ru-RU"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kz</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kk-KZ" sz="1600" b="1" u="sng" dirty="0">
                <a:latin typeface="Times New Roman" panose="02020603050405020304" pitchFamily="18" charset="0"/>
                <a:ea typeface="Times New Roman" panose="02020603050405020304" pitchFamily="18" charset="0"/>
                <a:cs typeface="Times New Roman" panose="02020603050405020304" pitchFamily="18" charset="0"/>
              </a:rPr>
              <a:t>2</a:t>
            </a:r>
            <a:r>
              <a:rPr lang="ru-RU" sz="1600" b="1" u="sng" dirty="0">
                <a:latin typeface="Times New Roman" panose="02020603050405020304" pitchFamily="18" charset="0"/>
                <a:ea typeface="Times New Roman" panose="02020603050405020304" pitchFamily="18" charset="0"/>
                <a:cs typeface="Times New Roman" panose="02020603050405020304" pitchFamily="18" charset="0"/>
              </a:rPr>
              <a:t> шаг</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специалист ЦОС получает документ и  подписывает у руководителей учебных подразделений</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сдает в канцелярию университета на подпись ректора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ru-RU" sz="1600" b="1" u="sng" dirty="0">
                <a:latin typeface="Times New Roman" panose="02020603050405020304" pitchFamily="18" charset="0"/>
                <a:ea typeface="Times New Roman" panose="02020603050405020304" pitchFamily="18" charset="0"/>
                <a:cs typeface="Times New Roman" panose="02020603050405020304" pitchFamily="18" charset="0"/>
              </a:rPr>
              <a:t>3</a:t>
            </a:r>
            <a:r>
              <a:rPr lang="kk-KZ" sz="1600" b="1" u="sng" dirty="0">
                <a:latin typeface="Times New Roman" panose="02020603050405020304" pitchFamily="18" charset="0"/>
                <a:ea typeface="Times New Roman" panose="02020603050405020304" pitchFamily="18" charset="0"/>
                <a:cs typeface="Times New Roman" panose="02020603050405020304" pitchFamily="18" charset="0"/>
              </a:rPr>
              <a:t> шаг</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основани</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подписанного ректором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заявлени</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я ЦОС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формирует и издает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прика</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з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619859"/>
      </p:ext>
    </p:extLst>
  </p:cSld>
  <p:clrMapOvr>
    <a:masterClrMapping/>
  </p:clrMapOvr>
</p:sld>
</file>

<file path=ppt/theme/theme1.xml><?xml version="1.0" encoding="utf-8"?>
<a:theme xmlns:a="http://schemas.openxmlformats.org/drawingml/2006/main" name="докла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доклад</Template>
  <TotalTime>12139</TotalTime>
  <Words>1620</Words>
  <Application>Microsoft Office PowerPoint</Application>
  <PresentationFormat>Экран (4:3)</PresentationFormat>
  <Paragraphs>133</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Times New Roman</vt:lpstr>
      <vt:lpstr>Wingdings</vt:lpstr>
      <vt:lpstr>доклад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Аида</dc:creator>
  <cp:lastModifiedBy>Пользователь</cp:lastModifiedBy>
  <cp:revision>1358</cp:revision>
  <cp:lastPrinted>2020-08-20T03:59:14Z</cp:lastPrinted>
  <dcterms:created xsi:type="dcterms:W3CDTF">2010-11-04T08:55:47Z</dcterms:created>
  <dcterms:modified xsi:type="dcterms:W3CDTF">2020-08-21T08:14:59Z</dcterms:modified>
</cp:coreProperties>
</file>