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6" r:id="rId2"/>
    <p:sldId id="258" r:id="rId3"/>
    <p:sldId id="277" r:id="rId4"/>
    <p:sldId id="283" r:id="rId5"/>
    <p:sldId id="267" r:id="rId6"/>
    <p:sldId id="269" r:id="rId7"/>
    <p:sldId id="287" r:id="rId8"/>
    <p:sldId id="278" r:id="rId9"/>
    <p:sldId id="288" r:id="rId10"/>
    <p:sldId id="289" r:id="rId11"/>
    <p:sldId id="290" r:id="rId12"/>
    <p:sldId id="297" r:id="rId13"/>
    <p:sldId id="298" r:id="rId14"/>
    <p:sldId id="300" r:id="rId15"/>
    <p:sldId id="299" r:id="rId16"/>
    <p:sldId id="301" r:id="rId17"/>
    <p:sldId id="291" r:id="rId18"/>
    <p:sldId id="292" r:id="rId19"/>
    <p:sldId id="293" r:id="rId20"/>
    <p:sldId id="294" r:id="rId21"/>
    <p:sldId id="295" r:id="rId22"/>
    <p:sldId id="296" r:id="rId23"/>
    <p:sldId id="302" r:id="rId24"/>
    <p:sldId id="303" r:id="rId25"/>
    <p:sldId id="304" r:id="rId26"/>
    <p:sldId id="305" r:id="rId27"/>
    <p:sldId id="306" r:id="rId28"/>
    <p:sldId id="284" r:id="rId29"/>
    <p:sldId id="285" r:id="rId30"/>
    <p:sldId id="307" r:id="rId31"/>
    <p:sldId id="308" r:id="rId32"/>
    <p:sldId id="312" r:id="rId33"/>
    <p:sldId id="309" r:id="rId34"/>
    <p:sldId id="310" r:id="rId35"/>
    <p:sldId id="311" r:id="rId36"/>
    <p:sldId id="313" r:id="rId37"/>
    <p:sldId id="314" r:id="rId38"/>
    <p:sldId id="315" r:id="rId39"/>
    <p:sldId id="316" r:id="rId40"/>
    <p:sldId id="317" r:id="rId41"/>
    <p:sldId id="318" r:id="rId42"/>
    <p:sldId id="321" r:id="rId43"/>
    <p:sldId id="320" r:id="rId44"/>
    <p:sldId id="322" r:id="rId45"/>
    <p:sldId id="323" r:id="rId46"/>
    <p:sldId id="324" r:id="rId47"/>
    <p:sldId id="325" r:id="rId48"/>
    <p:sldId id="327" r:id="rId49"/>
    <p:sldId id="328" r:id="rId50"/>
    <p:sldId id="329" r:id="rId51"/>
    <p:sldId id="330" r:id="rId52"/>
    <p:sldId id="268" r:id="rId53"/>
    <p:sldId id="273" r:id="rId54"/>
    <p:sldId id="275" r:id="rId55"/>
  </p:sldIdLst>
  <p:sldSz cx="9144000" cy="6858000" type="screen4x3"/>
  <p:notesSz cx="6797675" cy="9926638"/>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4">
          <p15:clr>
            <a:srgbClr val="A4A3A4"/>
          </p15:clr>
        </p15:guide>
        <p15:guide id="2" orient="horz" pos="536">
          <p15:clr>
            <a:srgbClr val="A4A3A4"/>
          </p15:clr>
        </p15:guide>
        <p15:guide id="3" orient="horz" pos="2154">
          <p15:clr>
            <a:srgbClr val="A4A3A4"/>
          </p15:clr>
        </p15:guide>
        <p15:guide id="4" pos="548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8B8E"/>
    <a:srgbClr val="007182"/>
    <a:srgbClr val="5FA3B0"/>
    <a:srgbClr val="E8E2DE"/>
    <a:srgbClr val="E6E6E6"/>
    <a:srgbClr val="00707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1" d="100"/>
          <a:sy n="81" d="100"/>
        </p:scale>
        <p:origin x="1498" y="48"/>
      </p:cViewPr>
      <p:guideLst>
        <p:guide orient="horz" pos="274"/>
        <p:guide orient="horz" pos="536"/>
        <p:guide orient="horz" pos="2154"/>
        <p:guide pos="548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6926275-89EC-4CAC-AA7F-5577BD4E6385}" type="datetimeFigureOut">
              <a:rPr lang="fr-BE" smtClean="0"/>
              <a:t>18-01-19</a:t>
            </a:fld>
            <a:endParaRPr lang="fr-BE"/>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D6FD379-B070-46AB-B172-34669B2B1095}" type="slidenum">
              <a:rPr lang="fr-BE" smtClean="0"/>
              <a:t>‹N°›</a:t>
            </a:fld>
            <a:endParaRPr lang="fr-BE"/>
          </a:p>
        </p:txBody>
      </p:sp>
    </p:spTree>
    <p:extLst>
      <p:ext uri="{BB962C8B-B14F-4D97-AF65-F5344CB8AC3E}">
        <p14:creationId xmlns:p14="http://schemas.microsoft.com/office/powerpoint/2010/main" val="4000049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68CA9BF-06F4-1B4F-871E-08BFB1D3CC5F}" type="datetimeFigureOut">
              <a:rPr lang="fr-FR" smtClean="0"/>
              <a:t>18/01/2019</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26EEF71-3952-194F-85CC-3FDA4381B35B}" type="slidenum">
              <a:rPr lang="fr-FR" smtClean="0"/>
              <a:t>‹N°›</a:t>
            </a:fld>
            <a:endParaRPr lang="fr-FR"/>
          </a:p>
        </p:txBody>
      </p:sp>
    </p:spTree>
    <p:extLst>
      <p:ext uri="{BB962C8B-B14F-4D97-AF65-F5344CB8AC3E}">
        <p14:creationId xmlns:p14="http://schemas.microsoft.com/office/powerpoint/2010/main" val="2095879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D'INTRODUCTION 1 / page</a:t>
            </a:r>
            <a:r>
              <a:rPr lang="fr-FR" baseline="0" dirty="0" smtClean="0"/>
              <a:t> permettant l'insertion du titre de la présentation ainsi que d'autres infos (date, lieu, orateur, sous-titre,</a:t>
            </a:r>
            <a:r>
              <a:rPr lang="mr-IN" baseline="0" dirty="0" smtClean="0"/>
              <a:t>…</a:t>
            </a:r>
            <a:r>
              <a:rPr lang="nl-BE" baseline="0" dirty="0" smtClean="0"/>
              <a:t>)</a:t>
            </a:r>
            <a:r>
              <a:rPr lang="fr-FR" baseline="0" dirty="0" smtClean="0"/>
              <a:t> </a:t>
            </a:r>
          </a:p>
          <a:p>
            <a:r>
              <a:rPr lang="fr-FR" baseline="0" dirty="0" smtClean="0"/>
              <a:t>Si vous souhaitez modifier la photo de fond : </a:t>
            </a:r>
          </a:p>
          <a:p>
            <a:pPr marL="171450" indent="-171450">
              <a:buFontTx/>
              <a:buChar char="-"/>
            </a:pPr>
            <a:r>
              <a:rPr lang="fr-FR" baseline="0" dirty="0" smtClean="0"/>
              <a:t>Allez dans le menu « Affichage » &gt; « Masques » &gt; « Masque des diapositives »</a:t>
            </a:r>
          </a:p>
          <a:p>
            <a:pPr marL="171450" indent="-171450">
              <a:buFontTx/>
              <a:buChar char="-"/>
            </a:pPr>
            <a:r>
              <a:rPr lang="fr-FR" baseline="0" dirty="0" smtClean="0"/>
              <a:t>Supprimez l’image du drapeau déjà présente</a:t>
            </a:r>
          </a:p>
          <a:p>
            <a:pPr marL="171450" indent="-171450">
              <a:buFontTx/>
              <a:buChar char="-"/>
            </a:pPr>
            <a:r>
              <a:rPr lang="fr-FR" baseline="0" dirty="0" smtClean="0"/>
              <a:t>Allez dans « Insertion » &gt; « Photo » et chargez votre image (en veillant à la bonne qualité de celle-ci)</a:t>
            </a:r>
          </a:p>
          <a:p>
            <a:pPr marL="171450" indent="-171450">
              <a:buFontTx/>
              <a:buChar char="-"/>
            </a:pPr>
            <a:r>
              <a:rPr lang="fr-FR" baseline="0" dirty="0" smtClean="0"/>
              <a:t>Placez celle-ci en « Arrière-plan » via le menu « Réorganiser »    </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a:t>
            </a:fld>
            <a:endParaRPr lang="fr-FR"/>
          </a:p>
        </p:txBody>
      </p:sp>
    </p:spTree>
    <p:extLst>
      <p:ext uri="{BB962C8B-B14F-4D97-AF65-F5344CB8AC3E}">
        <p14:creationId xmlns:p14="http://schemas.microsoft.com/office/powerpoint/2010/main" val="121426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10</a:t>
            </a:fld>
            <a:endParaRPr lang="fr-FR"/>
          </a:p>
        </p:txBody>
      </p:sp>
    </p:spTree>
    <p:extLst>
      <p:ext uri="{BB962C8B-B14F-4D97-AF65-F5344CB8AC3E}">
        <p14:creationId xmlns:p14="http://schemas.microsoft.com/office/powerpoint/2010/main" val="381283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11</a:t>
            </a:fld>
            <a:endParaRPr lang="fr-FR"/>
          </a:p>
        </p:txBody>
      </p:sp>
    </p:spTree>
    <p:extLst>
      <p:ext uri="{BB962C8B-B14F-4D97-AF65-F5344CB8AC3E}">
        <p14:creationId xmlns:p14="http://schemas.microsoft.com/office/powerpoint/2010/main" val="2674999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12</a:t>
            </a:fld>
            <a:endParaRPr lang="fr-FR"/>
          </a:p>
        </p:txBody>
      </p:sp>
    </p:spTree>
    <p:extLst>
      <p:ext uri="{BB962C8B-B14F-4D97-AF65-F5344CB8AC3E}">
        <p14:creationId xmlns:p14="http://schemas.microsoft.com/office/powerpoint/2010/main" val="4106964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13</a:t>
            </a:fld>
            <a:endParaRPr lang="fr-FR"/>
          </a:p>
        </p:txBody>
      </p:sp>
    </p:spTree>
    <p:extLst>
      <p:ext uri="{BB962C8B-B14F-4D97-AF65-F5344CB8AC3E}">
        <p14:creationId xmlns:p14="http://schemas.microsoft.com/office/powerpoint/2010/main" val="413331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14</a:t>
            </a:fld>
            <a:endParaRPr lang="fr-FR"/>
          </a:p>
        </p:txBody>
      </p:sp>
    </p:spTree>
    <p:extLst>
      <p:ext uri="{BB962C8B-B14F-4D97-AF65-F5344CB8AC3E}">
        <p14:creationId xmlns:p14="http://schemas.microsoft.com/office/powerpoint/2010/main" val="208513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15</a:t>
            </a:fld>
            <a:endParaRPr lang="fr-FR"/>
          </a:p>
        </p:txBody>
      </p:sp>
    </p:spTree>
    <p:extLst>
      <p:ext uri="{BB962C8B-B14F-4D97-AF65-F5344CB8AC3E}">
        <p14:creationId xmlns:p14="http://schemas.microsoft.com/office/powerpoint/2010/main" val="11334910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16</a:t>
            </a:fld>
            <a:endParaRPr lang="fr-FR"/>
          </a:p>
        </p:txBody>
      </p:sp>
    </p:spTree>
    <p:extLst>
      <p:ext uri="{BB962C8B-B14F-4D97-AF65-F5344CB8AC3E}">
        <p14:creationId xmlns:p14="http://schemas.microsoft.com/office/powerpoint/2010/main" val="2536224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17</a:t>
            </a:fld>
            <a:endParaRPr lang="fr-FR"/>
          </a:p>
        </p:txBody>
      </p:sp>
    </p:spTree>
    <p:extLst>
      <p:ext uri="{BB962C8B-B14F-4D97-AF65-F5344CB8AC3E}">
        <p14:creationId xmlns:p14="http://schemas.microsoft.com/office/powerpoint/2010/main" val="4059974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Only higher education institutions strictly listed in the legal texts are </a:t>
            </a:r>
            <a:r>
              <a:rPr lang="en-US" dirty="0" err="1" smtClean="0"/>
              <a:t>recognised</a:t>
            </a:r>
            <a:r>
              <a:rPr lang="en-US" dirty="0" smtClean="0"/>
              <a:t> and granted specific </a:t>
            </a:r>
            <a:r>
              <a:rPr lang="en-US" dirty="0" err="1" smtClean="0"/>
              <a:t>authorisations</a:t>
            </a:r>
            <a:r>
              <a:rPr lang="en-US" dirty="0" smtClean="0"/>
              <a:t>.  Habilitation is the capacity granted by decree to a higher education institution to </a:t>
            </a:r>
            <a:r>
              <a:rPr lang="en-US" dirty="0" err="1" smtClean="0"/>
              <a:t>organise</a:t>
            </a:r>
            <a:r>
              <a:rPr lang="en-US" dirty="0" smtClean="0"/>
              <a:t> a </a:t>
            </a:r>
            <a:r>
              <a:rPr lang="en-US" dirty="0" err="1" smtClean="0"/>
              <a:t>programme</a:t>
            </a:r>
            <a:r>
              <a:rPr lang="en-US" dirty="0" smtClean="0"/>
              <a:t> of study in a given geographical territory, to confer an academic degree and to issue the associated certificates and diplomas. In general, the habilitation procedure (for the creation of a new </a:t>
            </a:r>
            <a:r>
              <a:rPr lang="en-US" dirty="0" err="1" smtClean="0"/>
              <a:t>programme</a:t>
            </a:r>
            <a:r>
              <a:rPr lang="en-US" dirty="0" smtClean="0"/>
              <a:t>) is essentially based on a bottom-up approach. Indeed, the institutions (faculties, departments, categories, etc.) have the capacity for initiative and </a:t>
            </a:r>
            <a:r>
              <a:rPr lang="en-US" dirty="0" err="1" smtClean="0"/>
              <a:t>proposalTranslated</a:t>
            </a:r>
            <a:r>
              <a:rPr lang="en-US" dirty="0" smtClean="0"/>
              <a:t> with www.DeepL.com/Translator</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18</a:t>
            </a:fld>
            <a:endParaRPr lang="fr-FR"/>
          </a:p>
        </p:txBody>
      </p:sp>
    </p:spTree>
    <p:extLst>
      <p:ext uri="{BB962C8B-B14F-4D97-AF65-F5344CB8AC3E}">
        <p14:creationId xmlns:p14="http://schemas.microsoft.com/office/powerpoint/2010/main" val="9930264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19</a:t>
            </a:fld>
            <a:endParaRPr lang="fr-FR"/>
          </a:p>
        </p:txBody>
      </p:sp>
    </p:spTree>
    <p:extLst>
      <p:ext uri="{BB962C8B-B14F-4D97-AF65-F5344CB8AC3E}">
        <p14:creationId xmlns:p14="http://schemas.microsoft.com/office/powerpoint/2010/main" val="3703033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D'INTRODUCTION 2 / Page sans photo</a:t>
            </a:r>
            <a:r>
              <a:rPr lang="fr-FR" baseline="0" dirty="0" smtClean="0"/>
              <a:t> permettant l'insertion du titre de la présentation ainsi que d'autres infos (date, lieu, orateur, sous-titre,</a:t>
            </a:r>
            <a:r>
              <a:rPr lang="mr-IN" baseline="0" dirty="0" smtClean="0"/>
              <a:t>…</a:t>
            </a:r>
            <a:r>
              <a:rPr lang="nl-BE" baseline="0" dirty="0" smtClean="0"/>
              <a:t>)</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a:t>
            </a:fld>
            <a:endParaRPr lang="fr-FR"/>
          </a:p>
        </p:txBody>
      </p:sp>
    </p:spTree>
    <p:extLst>
      <p:ext uri="{BB962C8B-B14F-4D97-AF65-F5344CB8AC3E}">
        <p14:creationId xmlns:p14="http://schemas.microsoft.com/office/powerpoint/2010/main" val="153701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20</a:t>
            </a:fld>
            <a:endParaRPr lang="fr-FR"/>
          </a:p>
        </p:txBody>
      </p:sp>
    </p:spTree>
    <p:extLst>
      <p:ext uri="{BB962C8B-B14F-4D97-AF65-F5344CB8AC3E}">
        <p14:creationId xmlns:p14="http://schemas.microsoft.com/office/powerpoint/2010/main" val="19739841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21</a:t>
            </a:fld>
            <a:endParaRPr lang="fr-FR"/>
          </a:p>
        </p:txBody>
      </p:sp>
    </p:spTree>
    <p:extLst>
      <p:ext uri="{BB962C8B-B14F-4D97-AF65-F5344CB8AC3E}">
        <p14:creationId xmlns:p14="http://schemas.microsoft.com/office/powerpoint/2010/main" val="27732760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22</a:t>
            </a:fld>
            <a:endParaRPr lang="fr-FR"/>
          </a:p>
        </p:txBody>
      </p:sp>
    </p:spTree>
    <p:extLst>
      <p:ext uri="{BB962C8B-B14F-4D97-AF65-F5344CB8AC3E}">
        <p14:creationId xmlns:p14="http://schemas.microsoft.com/office/powerpoint/2010/main" val="33757357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23</a:t>
            </a:fld>
            <a:endParaRPr lang="fr-FR"/>
          </a:p>
        </p:txBody>
      </p:sp>
    </p:spTree>
    <p:extLst>
      <p:ext uri="{BB962C8B-B14F-4D97-AF65-F5344CB8AC3E}">
        <p14:creationId xmlns:p14="http://schemas.microsoft.com/office/powerpoint/2010/main" val="1088459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24</a:t>
            </a:fld>
            <a:endParaRPr lang="fr-FR"/>
          </a:p>
        </p:txBody>
      </p:sp>
    </p:spTree>
    <p:extLst>
      <p:ext uri="{BB962C8B-B14F-4D97-AF65-F5344CB8AC3E}">
        <p14:creationId xmlns:p14="http://schemas.microsoft.com/office/powerpoint/2010/main" val="3682933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25</a:t>
            </a:fld>
            <a:endParaRPr lang="fr-FR"/>
          </a:p>
        </p:txBody>
      </p:sp>
    </p:spTree>
    <p:extLst>
      <p:ext uri="{BB962C8B-B14F-4D97-AF65-F5344CB8AC3E}">
        <p14:creationId xmlns:p14="http://schemas.microsoft.com/office/powerpoint/2010/main" val="892065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26</a:t>
            </a:fld>
            <a:endParaRPr lang="fr-FR"/>
          </a:p>
        </p:txBody>
      </p:sp>
    </p:spTree>
    <p:extLst>
      <p:ext uri="{BB962C8B-B14F-4D97-AF65-F5344CB8AC3E}">
        <p14:creationId xmlns:p14="http://schemas.microsoft.com/office/powerpoint/2010/main" val="3703273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27</a:t>
            </a:fld>
            <a:endParaRPr lang="fr-FR"/>
          </a:p>
        </p:txBody>
      </p:sp>
    </p:spTree>
    <p:extLst>
      <p:ext uri="{BB962C8B-B14F-4D97-AF65-F5344CB8AC3E}">
        <p14:creationId xmlns:p14="http://schemas.microsoft.com/office/powerpoint/2010/main" val="9395492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28</a:t>
            </a:fld>
            <a:endParaRPr lang="fr-FR"/>
          </a:p>
        </p:txBody>
      </p:sp>
    </p:spTree>
    <p:extLst>
      <p:ext uri="{BB962C8B-B14F-4D97-AF65-F5344CB8AC3E}">
        <p14:creationId xmlns:p14="http://schemas.microsoft.com/office/powerpoint/2010/main" val="17388477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29</a:t>
            </a:fld>
            <a:endParaRPr lang="fr-FR"/>
          </a:p>
        </p:txBody>
      </p:sp>
    </p:spTree>
    <p:extLst>
      <p:ext uri="{BB962C8B-B14F-4D97-AF65-F5344CB8AC3E}">
        <p14:creationId xmlns:p14="http://schemas.microsoft.com/office/powerpoint/2010/main" val="4230350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a:t>
            </a:fld>
            <a:endParaRPr lang="fr-FR"/>
          </a:p>
        </p:txBody>
      </p:sp>
    </p:spTree>
    <p:extLst>
      <p:ext uri="{BB962C8B-B14F-4D97-AF65-F5344CB8AC3E}">
        <p14:creationId xmlns:p14="http://schemas.microsoft.com/office/powerpoint/2010/main" val="19204376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30</a:t>
            </a:fld>
            <a:endParaRPr lang="fr-FR"/>
          </a:p>
        </p:txBody>
      </p:sp>
    </p:spTree>
    <p:extLst>
      <p:ext uri="{BB962C8B-B14F-4D97-AF65-F5344CB8AC3E}">
        <p14:creationId xmlns:p14="http://schemas.microsoft.com/office/powerpoint/2010/main" val="2646579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31</a:t>
            </a:fld>
            <a:endParaRPr lang="fr-FR"/>
          </a:p>
        </p:txBody>
      </p:sp>
    </p:spTree>
    <p:extLst>
      <p:ext uri="{BB962C8B-B14F-4D97-AF65-F5344CB8AC3E}">
        <p14:creationId xmlns:p14="http://schemas.microsoft.com/office/powerpoint/2010/main" val="4089537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32</a:t>
            </a:fld>
            <a:endParaRPr lang="fr-FR"/>
          </a:p>
        </p:txBody>
      </p:sp>
    </p:spTree>
    <p:extLst>
      <p:ext uri="{BB962C8B-B14F-4D97-AF65-F5344CB8AC3E}">
        <p14:creationId xmlns:p14="http://schemas.microsoft.com/office/powerpoint/2010/main" val="2697943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33</a:t>
            </a:fld>
            <a:endParaRPr lang="fr-FR"/>
          </a:p>
        </p:txBody>
      </p:sp>
    </p:spTree>
    <p:extLst>
      <p:ext uri="{BB962C8B-B14F-4D97-AF65-F5344CB8AC3E}">
        <p14:creationId xmlns:p14="http://schemas.microsoft.com/office/powerpoint/2010/main" val="22913365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34</a:t>
            </a:fld>
            <a:endParaRPr lang="fr-FR"/>
          </a:p>
        </p:txBody>
      </p:sp>
    </p:spTree>
    <p:extLst>
      <p:ext uri="{BB962C8B-B14F-4D97-AF65-F5344CB8AC3E}">
        <p14:creationId xmlns:p14="http://schemas.microsoft.com/office/powerpoint/2010/main" val="3452581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35</a:t>
            </a:fld>
            <a:endParaRPr lang="fr-FR"/>
          </a:p>
        </p:txBody>
      </p:sp>
    </p:spTree>
    <p:extLst>
      <p:ext uri="{BB962C8B-B14F-4D97-AF65-F5344CB8AC3E}">
        <p14:creationId xmlns:p14="http://schemas.microsoft.com/office/powerpoint/2010/main" val="20643212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36</a:t>
            </a:fld>
            <a:endParaRPr lang="fr-FR"/>
          </a:p>
        </p:txBody>
      </p:sp>
    </p:spTree>
    <p:extLst>
      <p:ext uri="{BB962C8B-B14F-4D97-AF65-F5344CB8AC3E}">
        <p14:creationId xmlns:p14="http://schemas.microsoft.com/office/powerpoint/2010/main" val="2978571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37</a:t>
            </a:fld>
            <a:endParaRPr lang="fr-FR"/>
          </a:p>
        </p:txBody>
      </p:sp>
    </p:spTree>
    <p:extLst>
      <p:ext uri="{BB962C8B-B14F-4D97-AF65-F5344CB8AC3E}">
        <p14:creationId xmlns:p14="http://schemas.microsoft.com/office/powerpoint/2010/main" val="11972446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38</a:t>
            </a:fld>
            <a:endParaRPr lang="fr-FR"/>
          </a:p>
        </p:txBody>
      </p:sp>
    </p:spTree>
    <p:extLst>
      <p:ext uri="{BB962C8B-B14F-4D97-AF65-F5344CB8AC3E}">
        <p14:creationId xmlns:p14="http://schemas.microsoft.com/office/powerpoint/2010/main" val="27038993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39</a:t>
            </a:fld>
            <a:endParaRPr lang="fr-FR"/>
          </a:p>
        </p:txBody>
      </p:sp>
    </p:spTree>
    <p:extLst>
      <p:ext uri="{BB962C8B-B14F-4D97-AF65-F5344CB8AC3E}">
        <p14:creationId xmlns:p14="http://schemas.microsoft.com/office/powerpoint/2010/main" val="110702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a:t>
            </a:fld>
            <a:endParaRPr lang="fr-FR"/>
          </a:p>
        </p:txBody>
      </p:sp>
    </p:spTree>
    <p:extLst>
      <p:ext uri="{BB962C8B-B14F-4D97-AF65-F5344CB8AC3E}">
        <p14:creationId xmlns:p14="http://schemas.microsoft.com/office/powerpoint/2010/main" val="14330243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40</a:t>
            </a:fld>
            <a:endParaRPr lang="fr-FR"/>
          </a:p>
        </p:txBody>
      </p:sp>
    </p:spTree>
    <p:extLst>
      <p:ext uri="{BB962C8B-B14F-4D97-AF65-F5344CB8AC3E}">
        <p14:creationId xmlns:p14="http://schemas.microsoft.com/office/powerpoint/2010/main" val="30437016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41</a:t>
            </a:fld>
            <a:endParaRPr lang="fr-FR"/>
          </a:p>
        </p:txBody>
      </p:sp>
    </p:spTree>
    <p:extLst>
      <p:ext uri="{BB962C8B-B14F-4D97-AF65-F5344CB8AC3E}">
        <p14:creationId xmlns:p14="http://schemas.microsoft.com/office/powerpoint/2010/main" val="2696119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42</a:t>
            </a:fld>
            <a:endParaRPr lang="fr-FR"/>
          </a:p>
        </p:txBody>
      </p:sp>
    </p:spTree>
    <p:extLst>
      <p:ext uri="{BB962C8B-B14F-4D97-AF65-F5344CB8AC3E}">
        <p14:creationId xmlns:p14="http://schemas.microsoft.com/office/powerpoint/2010/main" val="25440631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43</a:t>
            </a:fld>
            <a:endParaRPr lang="fr-FR"/>
          </a:p>
        </p:txBody>
      </p:sp>
    </p:spTree>
    <p:extLst>
      <p:ext uri="{BB962C8B-B14F-4D97-AF65-F5344CB8AC3E}">
        <p14:creationId xmlns:p14="http://schemas.microsoft.com/office/powerpoint/2010/main" val="17896090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44</a:t>
            </a:fld>
            <a:endParaRPr lang="fr-FR"/>
          </a:p>
        </p:txBody>
      </p:sp>
    </p:spTree>
    <p:extLst>
      <p:ext uri="{BB962C8B-B14F-4D97-AF65-F5344CB8AC3E}">
        <p14:creationId xmlns:p14="http://schemas.microsoft.com/office/powerpoint/2010/main" val="400567158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45</a:t>
            </a:fld>
            <a:endParaRPr lang="fr-FR"/>
          </a:p>
        </p:txBody>
      </p:sp>
    </p:spTree>
    <p:extLst>
      <p:ext uri="{BB962C8B-B14F-4D97-AF65-F5344CB8AC3E}">
        <p14:creationId xmlns:p14="http://schemas.microsoft.com/office/powerpoint/2010/main" val="41645121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46</a:t>
            </a:fld>
            <a:endParaRPr lang="fr-FR"/>
          </a:p>
        </p:txBody>
      </p:sp>
    </p:spTree>
    <p:extLst>
      <p:ext uri="{BB962C8B-B14F-4D97-AF65-F5344CB8AC3E}">
        <p14:creationId xmlns:p14="http://schemas.microsoft.com/office/powerpoint/2010/main" val="3292557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47</a:t>
            </a:fld>
            <a:endParaRPr lang="fr-FR"/>
          </a:p>
        </p:txBody>
      </p:sp>
    </p:spTree>
    <p:extLst>
      <p:ext uri="{BB962C8B-B14F-4D97-AF65-F5344CB8AC3E}">
        <p14:creationId xmlns:p14="http://schemas.microsoft.com/office/powerpoint/2010/main" val="15967734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48</a:t>
            </a:fld>
            <a:endParaRPr lang="fr-FR"/>
          </a:p>
        </p:txBody>
      </p:sp>
    </p:spTree>
    <p:extLst>
      <p:ext uri="{BB962C8B-B14F-4D97-AF65-F5344CB8AC3E}">
        <p14:creationId xmlns:p14="http://schemas.microsoft.com/office/powerpoint/2010/main" val="20667559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49</a:t>
            </a:fld>
            <a:endParaRPr lang="fr-FR"/>
          </a:p>
        </p:txBody>
      </p:sp>
    </p:spTree>
    <p:extLst>
      <p:ext uri="{BB962C8B-B14F-4D97-AF65-F5344CB8AC3E}">
        <p14:creationId xmlns:p14="http://schemas.microsoft.com/office/powerpoint/2010/main" val="2453958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SECTION / Page avec p</a:t>
            </a:r>
            <a:r>
              <a:rPr lang="fr-FR" baseline="0" dirty="0" smtClean="0"/>
              <a:t>ossibilité d'insertion d'un titre de chapitre et d'un sous-titre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a:t>
            </a:fld>
            <a:endParaRPr lang="fr-FR"/>
          </a:p>
        </p:txBody>
      </p:sp>
    </p:spTree>
    <p:extLst>
      <p:ext uri="{BB962C8B-B14F-4D97-AF65-F5344CB8AC3E}">
        <p14:creationId xmlns:p14="http://schemas.microsoft.com/office/powerpoint/2010/main" val="12999944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50</a:t>
            </a:fld>
            <a:endParaRPr lang="fr-FR"/>
          </a:p>
        </p:txBody>
      </p:sp>
    </p:spTree>
    <p:extLst>
      <p:ext uri="{BB962C8B-B14F-4D97-AF65-F5344CB8AC3E}">
        <p14:creationId xmlns:p14="http://schemas.microsoft.com/office/powerpoint/2010/main" val="7034273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51</a:t>
            </a:fld>
            <a:endParaRPr lang="fr-FR"/>
          </a:p>
        </p:txBody>
      </p:sp>
    </p:spTree>
    <p:extLst>
      <p:ext uri="{BB962C8B-B14F-4D97-AF65-F5344CB8AC3E}">
        <p14:creationId xmlns:p14="http://schemas.microsoft.com/office/powerpoint/2010/main" val="29300209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SOUS-SECTION / Page avec p</a:t>
            </a:r>
            <a:r>
              <a:rPr lang="fr-FR" baseline="0" dirty="0" smtClean="0"/>
              <a:t>ossibilité d'insertion d'un titre de sous-chapitre et d'un petit texte</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52</a:t>
            </a:fld>
            <a:endParaRPr lang="fr-FR"/>
          </a:p>
        </p:txBody>
      </p:sp>
    </p:spTree>
    <p:extLst>
      <p:ext uri="{BB962C8B-B14F-4D97-AF65-F5344CB8AC3E}">
        <p14:creationId xmlns:p14="http://schemas.microsoft.com/office/powerpoint/2010/main" val="40735158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 FIN 1 / Possibilité de personnaliser</a:t>
            </a:r>
            <a:r>
              <a:rPr lang="fr-FR" baseline="0" dirty="0" smtClean="0"/>
              <a:t> le texte </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53</a:t>
            </a:fld>
            <a:endParaRPr lang="fr-FR"/>
          </a:p>
        </p:txBody>
      </p:sp>
    </p:spTree>
    <p:extLst>
      <p:ext uri="{BB962C8B-B14F-4D97-AF65-F5344CB8AC3E}">
        <p14:creationId xmlns:p14="http://schemas.microsoft.com/office/powerpoint/2010/main" val="20391920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PAGE IDENTITÉ ULIÈGE</a:t>
            </a:r>
            <a:endParaRPr lang="fr-FR"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54</a:t>
            </a:fld>
            <a:endParaRPr lang="fr-FR"/>
          </a:p>
        </p:txBody>
      </p:sp>
    </p:spTree>
    <p:extLst>
      <p:ext uri="{BB962C8B-B14F-4D97-AF65-F5344CB8AC3E}">
        <p14:creationId xmlns:p14="http://schemas.microsoft.com/office/powerpoint/2010/main" val="523655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6</a:t>
            </a:fld>
            <a:endParaRPr lang="fr-FR"/>
          </a:p>
        </p:txBody>
      </p:sp>
    </p:spTree>
    <p:extLst>
      <p:ext uri="{BB962C8B-B14F-4D97-AF65-F5344CB8AC3E}">
        <p14:creationId xmlns:p14="http://schemas.microsoft.com/office/powerpoint/2010/main" val="2752396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7</a:t>
            </a:fld>
            <a:endParaRPr lang="fr-FR"/>
          </a:p>
        </p:txBody>
      </p:sp>
    </p:spTree>
    <p:extLst>
      <p:ext uri="{BB962C8B-B14F-4D97-AF65-F5344CB8AC3E}">
        <p14:creationId xmlns:p14="http://schemas.microsoft.com/office/powerpoint/2010/main" val="4062255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1200" dirty="0" smtClean="0"/>
              <a:t>Is the research unit involved in an education program or not? Has the research unit an educational mission that should be complementary to the faculty programs? To take part in a specific, and ambitious, research graduate program dedicated to the PhD students is a way to improve the quality of their work and to attract high-level students, which is likely going to impact the funding level of the University first, and the research unit next;</a:t>
            </a:r>
            <a:endParaRPr lang="fr-BE" sz="1200" dirty="0" smtClean="0"/>
          </a:p>
          <a:p>
            <a:r>
              <a:rPr lang="en-US" sz="1200" dirty="0" smtClean="0"/>
              <a:t>Is the strategic plan ambitious enough to allow the research unit to compete with « the best</a:t>
            </a:r>
            <a:r>
              <a:rPr lang="it-IT" sz="1200" dirty="0" smtClean="0"/>
              <a:t> » </a:t>
            </a:r>
            <a:r>
              <a:rPr lang="en-US" sz="1200" dirty="0" smtClean="0"/>
              <a:t>research groups around the world? To answer to this question, we need to know what is the strategic vision that may allow the research unit to compete on the international scene. We also have to evaluate the funding required to achieve the goal.</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Is the strategic plan ambitious enough to allow the research unit to compete with « the best</a:t>
            </a:r>
            <a:r>
              <a:rPr lang="it-IT" sz="1200" dirty="0" smtClean="0"/>
              <a:t> » </a:t>
            </a:r>
            <a:r>
              <a:rPr lang="en-US" sz="1200" dirty="0" smtClean="0"/>
              <a:t>research groups around the world? To answer to this question, we need to know what is the strategic vision that may allow the research unit to compete on the international scene. We also have to evaluate the funding required to achieve the goal.</a:t>
            </a:r>
            <a:endParaRPr lang="fr-BE" sz="1200" dirty="0" smtClean="0"/>
          </a:p>
          <a:p>
            <a:endParaRPr lang="fr-BE" sz="1200" dirty="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8</a:t>
            </a:fld>
            <a:endParaRPr lang="fr-FR"/>
          </a:p>
        </p:txBody>
      </p:sp>
    </p:spTree>
    <p:extLst>
      <p:ext uri="{BB962C8B-B14F-4D97-AF65-F5344CB8AC3E}">
        <p14:creationId xmlns:p14="http://schemas.microsoft.com/office/powerpoint/2010/main" val="1630167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dirty="0" smtClean="0"/>
              <a:t>PAGE DE</a:t>
            </a:r>
            <a:r>
              <a:rPr lang="fr-FR" baseline="0" dirty="0" smtClean="0"/>
              <a:t> CONTENU 1 / Possibilité d'insérer du texte, des images, de la vidéo, des graphiques </a:t>
            </a:r>
            <a:r>
              <a:rPr lang="mr-IN" baseline="0" dirty="0" smtClean="0"/>
              <a:t>…</a:t>
            </a:r>
            <a:endParaRPr lang="fr-FR" dirty="0" smtClean="0"/>
          </a:p>
        </p:txBody>
      </p:sp>
      <p:sp>
        <p:nvSpPr>
          <p:cNvPr id="4" name="Espace réservé du numéro de diapositive 3"/>
          <p:cNvSpPr>
            <a:spLocks noGrp="1"/>
          </p:cNvSpPr>
          <p:nvPr>
            <p:ph type="sldNum" sz="quarter" idx="10"/>
          </p:nvPr>
        </p:nvSpPr>
        <p:spPr/>
        <p:txBody>
          <a:bodyPr/>
          <a:lstStyle/>
          <a:p>
            <a:fld id="{D26EEF71-3952-194F-85CC-3FDA4381B35B}" type="slidenum">
              <a:rPr lang="fr-FR" smtClean="0"/>
              <a:t>9</a:t>
            </a:fld>
            <a:endParaRPr lang="fr-FR"/>
          </a:p>
        </p:txBody>
      </p:sp>
    </p:spTree>
    <p:extLst>
      <p:ext uri="{BB962C8B-B14F-4D97-AF65-F5344CB8AC3E}">
        <p14:creationId xmlns:p14="http://schemas.microsoft.com/office/powerpoint/2010/main" val="2458385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avec photo">
    <p:spTree>
      <p:nvGrpSpPr>
        <p:cNvPr id="1" name=""/>
        <p:cNvGrpSpPr/>
        <p:nvPr/>
      </p:nvGrpSpPr>
      <p:grpSpPr>
        <a:xfrm>
          <a:off x="0" y="0"/>
          <a:ext cx="0" cy="0"/>
          <a:chOff x="0" y="0"/>
          <a:chExt cx="0" cy="0"/>
        </a:xfrm>
      </p:grpSpPr>
      <p:pic>
        <p:nvPicPr>
          <p:cNvPr id="12" name="Image 11" descr="RS5335_Ambiance-LiegeVille-Exterieur-DrapeauxPonts-JLW-092-4-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11" name="Triangle rectangle 10"/>
          <p:cNvSpPr/>
          <p:nvPr userDrawn="1"/>
        </p:nvSpPr>
        <p:spPr>
          <a:xfrm rot="10800000" flipV="1">
            <a:off x="0" y="2258058"/>
            <a:ext cx="9144000" cy="4599941"/>
          </a:xfrm>
          <a:prstGeom prst="rtTriangle">
            <a:avLst/>
          </a:prstGeom>
          <a:solidFill>
            <a:srgbClr val="E6E6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1047645" y="4572579"/>
            <a:ext cx="7772400" cy="796567"/>
          </a:xfrm>
        </p:spPr>
        <p:txBody>
          <a:bodyPr>
            <a:normAutofit/>
          </a:bodyPr>
          <a:lstStyle>
            <a:lvl1pPr algn="r">
              <a:defRPr sz="3200" b="1" i="0">
                <a:solidFill>
                  <a:srgbClr val="5FA3B0"/>
                </a:solidFill>
                <a:latin typeface="Calibri"/>
                <a:cs typeface="Calibri"/>
              </a:defRPr>
            </a:lvl1pPr>
          </a:lstStyle>
          <a:p>
            <a:r>
              <a:rPr lang="fr-FR" dirty="0" smtClean="0"/>
              <a:t>Cliquez et modifiez le titre</a:t>
            </a:r>
            <a:endParaRPr lang="fr-FR" dirty="0"/>
          </a:p>
        </p:txBody>
      </p:sp>
      <p:sp>
        <p:nvSpPr>
          <p:cNvPr id="3" name="Sous-titre 2"/>
          <p:cNvSpPr>
            <a:spLocks noGrp="1"/>
          </p:cNvSpPr>
          <p:nvPr>
            <p:ph type="subTitle" idx="1"/>
          </p:nvPr>
        </p:nvSpPr>
        <p:spPr>
          <a:xfrm>
            <a:off x="2419245" y="5496030"/>
            <a:ext cx="6400800" cy="550475"/>
          </a:xfrm>
        </p:spPr>
        <p:txBody>
          <a:bodyPr>
            <a:no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sp>
        <p:nvSpPr>
          <p:cNvPr id="7" name="Triangle rectangle 6"/>
          <p:cNvSpPr>
            <a:spLocks noChangeAspect="1"/>
          </p:cNvSpPr>
          <p:nvPr userDrawn="1"/>
        </p:nvSpPr>
        <p:spPr>
          <a:xfrm rot="10800000">
            <a:off x="3345882" y="0"/>
            <a:ext cx="5798118" cy="2909525"/>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descr="uLIEGE_Logo_Compact_CMJN_pos@2x.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88172" y="240925"/>
            <a:ext cx="1826653" cy="886872"/>
          </a:xfrm>
          <a:prstGeom prst="rect">
            <a:avLst/>
          </a:prstGeom>
        </p:spPr>
      </p:pic>
      <p:sp>
        <p:nvSpPr>
          <p:cNvPr id="10" name="Triangle rectangle 9"/>
          <p:cNvSpPr/>
          <p:nvPr userDrawn="1"/>
        </p:nvSpPr>
        <p:spPr>
          <a:xfrm>
            <a:off x="0" y="4525194"/>
            <a:ext cx="4632534" cy="2332806"/>
          </a:xfrm>
          <a:prstGeom prst="rtTriangle">
            <a:avLst/>
          </a:prstGeom>
          <a:solidFill>
            <a:srgbClr val="00707F">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91776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us-section">
    <p:spTree>
      <p:nvGrpSpPr>
        <p:cNvPr id="1" name=""/>
        <p:cNvGrpSpPr/>
        <p:nvPr/>
      </p:nvGrpSpPr>
      <p:grpSpPr>
        <a:xfrm>
          <a:off x="0" y="0"/>
          <a:ext cx="0" cy="0"/>
          <a:chOff x="0" y="0"/>
          <a:chExt cx="0" cy="0"/>
        </a:xfrm>
      </p:grpSpPr>
      <p:grpSp>
        <p:nvGrpSpPr>
          <p:cNvPr id="9" name="Grouper 8"/>
          <p:cNvGrpSpPr/>
          <p:nvPr userDrawn="1"/>
        </p:nvGrpSpPr>
        <p:grpSpPr>
          <a:xfrm>
            <a:off x="0" y="0"/>
            <a:ext cx="9144000" cy="6858000"/>
            <a:chOff x="0" y="0"/>
            <a:chExt cx="6858000" cy="5143500"/>
          </a:xfrm>
        </p:grpSpPr>
        <p:sp>
          <p:nvSpPr>
            <p:cNvPr id="10" name="Triangle rectangle 9"/>
            <p:cNvSpPr/>
            <p:nvPr userDrawn="1"/>
          </p:nvSpPr>
          <p:spPr>
            <a:xfrm flipV="1">
              <a:off x="0" y="0"/>
              <a:ext cx="4757430" cy="2395700"/>
            </a:xfrm>
            <a:prstGeom prst="rtTriangle">
              <a:avLst/>
            </a:pr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rectangle 10"/>
            <p:cNvSpPr/>
            <p:nvPr userDrawn="1"/>
          </p:nvSpPr>
          <p:spPr>
            <a:xfrm>
              <a:off x="0" y="1690016"/>
              <a:ext cx="6858000" cy="3453484"/>
            </a:xfrm>
            <a:prstGeom prst="rtTriangle">
              <a:avLst/>
            </a:prstGeom>
            <a:solidFill>
              <a:srgbClr val="E6E6E6">
                <a:alpha val="5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658" y="91370"/>
            <a:ext cx="1031098" cy="500615"/>
          </a:xfrm>
          <a:prstGeom prst="rect">
            <a:avLst/>
          </a:prstGeom>
        </p:spPr>
      </p:pic>
      <p:sp>
        <p:nvSpPr>
          <p:cNvPr id="12" name="Titre 1"/>
          <p:cNvSpPr>
            <a:spLocks noGrp="1"/>
          </p:cNvSpPr>
          <p:nvPr>
            <p:ph type="title"/>
          </p:nvPr>
        </p:nvSpPr>
        <p:spPr>
          <a:xfrm>
            <a:off x="457200" y="4782487"/>
            <a:ext cx="5622328" cy="567349"/>
          </a:xfrm>
        </p:spPr>
        <p:txBody>
          <a:bodyPr>
            <a:normAutofit/>
          </a:bodyPr>
          <a:lstStyle>
            <a:lvl1pPr algn="l">
              <a:defRPr sz="3200" b="1">
                <a:solidFill>
                  <a:srgbClr val="5FA4B0"/>
                </a:solidFill>
              </a:defRPr>
            </a:lvl1pPr>
          </a:lstStyle>
          <a:p>
            <a:r>
              <a:rPr lang="fr-FR" smtClean="0"/>
              <a:t>Cliquez et modifiez le titre</a:t>
            </a:r>
            <a:endParaRPr lang="fr-FR"/>
          </a:p>
        </p:txBody>
      </p:sp>
      <p:sp>
        <p:nvSpPr>
          <p:cNvPr id="13" name="Espace réservé du texte 6"/>
          <p:cNvSpPr>
            <a:spLocks noGrp="1"/>
          </p:cNvSpPr>
          <p:nvPr>
            <p:ph type="body" sz="quarter" idx="13" hasCustomPrompt="1"/>
          </p:nvPr>
        </p:nvSpPr>
        <p:spPr>
          <a:xfrm>
            <a:off x="457200" y="5428437"/>
            <a:ext cx="5622328" cy="486486"/>
          </a:xfrm>
        </p:spPr>
        <p:txBody>
          <a:bodyPr>
            <a:noAutofit/>
          </a:bodyPr>
          <a:lstStyle>
            <a:lvl1pPr marL="0" indent="0" algn="l">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spTree>
    <p:extLst>
      <p:ext uri="{BB962C8B-B14F-4D97-AF65-F5344CB8AC3E}">
        <p14:creationId xmlns:p14="http://schemas.microsoft.com/office/powerpoint/2010/main" val="182170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92259"/>
            <a:ext cx="496997" cy="540000"/>
          </a:xfrm>
          <a:prstGeom prst="rect">
            <a:avLst/>
          </a:prstGeom>
        </p:spPr>
      </p:pic>
    </p:spTree>
    <p:extLst>
      <p:ext uri="{BB962C8B-B14F-4D97-AF65-F5344CB8AC3E}">
        <p14:creationId xmlns:p14="http://schemas.microsoft.com/office/powerpoint/2010/main" val="1135517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u deux colonnes">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2E6B7D1-38DA-1142-903E-052245198C01}" type="datetimeFigureOut">
              <a:rPr lang="fr-FR" smtClean="0"/>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sp>
        <p:nvSpPr>
          <p:cNvPr id="8" name="Titre 1"/>
          <p:cNvSpPr>
            <a:spLocks noGrp="1"/>
          </p:cNvSpPr>
          <p:nvPr>
            <p:ph type="title"/>
          </p:nvPr>
        </p:nvSpPr>
        <p:spPr>
          <a:xfrm>
            <a:off x="457200" y="796092"/>
            <a:ext cx="8229600" cy="621546"/>
          </a:xfrm>
        </p:spPr>
        <p:txBody>
          <a:bodyPr>
            <a:noAutofit/>
          </a:bodyPr>
          <a:lstStyle>
            <a:lvl1pPr algn="l">
              <a:defRPr sz="3600" b="0" i="0">
                <a:solidFill>
                  <a:srgbClr val="5FA3B0"/>
                </a:solidFill>
                <a:latin typeface="Calibri"/>
                <a:cs typeface="Calibri"/>
              </a:defRPr>
            </a:lvl1pPr>
          </a:lstStyle>
          <a:p>
            <a:r>
              <a:rPr lang="fr-FR" dirty="0" smtClean="0"/>
              <a:t>Cliquez et modifiez le titre</a:t>
            </a:r>
            <a:endParaRPr lang="fr-FR" dirty="0"/>
          </a:p>
        </p:txBody>
      </p:sp>
      <p:pic>
        <p:nvPicPr>
          <p:cNvPr id="9" name="Image 8"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399382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2E6B7D1-38DA-1142-903E-052245198C01}" type="datetimeFigureOut">
              <a:rPr lang="fr-FR" smtClean="0"/>
              <a:t>18/01/2019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329706-12B3-8F4C-9CA9-063F8C6A2AC6}" type="slidenum">
              <a:rPr lang="fr-FR" smtClean="0"/>
              <a:t>‹N°›</a:t>
            </a:fld>
            <a:endParaRPr lang="fr-FR"/>
          </a:p>
        </p:txBody>
      </p:sp>
      <p:pic>
        <p:nvPicPr>
          <p:cNvPr id="5" name="Image 4"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16977884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vec légende">
    <p:spTree>
      <p:nvGrpSpPr>
        <p:cNvPr id="1" name=""/>
        <p:cNvGrpSpPr/>
        <p:nvPr/>
      </p:nvGrpSpPr>
      <p:grpSpPr>
        <a:xfrm>
          <a:off x="0" y="0"/>
          <a:ext cx="0" cy="0"/>
          <a:chOff x="0" y="0"/>
          <a:chExt cx="0" cy="0"/>
        </a:xfrm>
      </p:grpSpPr>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solidFill>
                  <a:schemeClr val="bg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42E6B7D1-38DA-1142-903E-052245198C01}" type="datetimeFigureOut">
              <a:rPr lang="fr-FR" smtClean="0"/>
              <a:t>18/01/2019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329706-12B3-8F4C-9CA9-063F8C6A2AC6}" type="slidenum">
              <a:rPr lang="fr-FR" smtClean="0"/>
              <a:t>‹N°›</a:t>
            </a:fld>
            <a:endParaRPr lang="fr-FR"/>
          </a:p>
        </p:txBody>
      </p:sp>
      <p:pic>
        <p:nvPicPr>
          <p:cNvPr id="8" name="Image 7" descr="uLIEGE_DroitSciencesPoCrimino_Logo_U_RVB@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29574" y="73305"/>
            <a:ext cx="496997" cy="540000"/>
          </a:xfrm>
          <a:prstGeom prst="rect">
            <a:avLst/>
          </a:prstGeom>
        </p:spPr>
      </p:pic>
    </p:spTree>
    <p:extLst>
      <p:ext uri="{BB962C8B-B14F-4D97-AF65-F5344CB8AC3E}">
        <p14:creationId xmlns:p14="http://schemas.microsoft.com/office/powerpoint/2010/main" val="29428883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ture ">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Tree>
    <p:extLst>
      <p:ext uri="{BB962C8B-B14F-4D97-AF65-F5344CB8AC3E}">
        <p14:creationId xmlns:p14="http://schemas.microsoft.com/office/powerpoint/2010/main" val="420618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ture et contact">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hasCustomPrompt="1"/>
          </p:nvPr>
        </p:nvSpPr>
        <p:spPr>
          <a:xfrm>
            <a:off x="825102" y="2861458"/>
            <a:ext cx="7493796" cy="567349"/>
          </a:xfrm>
        </p:spPr>
        <p:txBody>
          <a:bodyPr>
            <a:noAutofit/>
          </a:bodyPr>
          <a:lstStyle>
            <a:lvl1pPr>
              <a:defRPr sz="2400" b="0" i="0">
                <a:solidFill>
                  <a:srgbClr val="5FA3B0"/>
                </a:solidFill>
                <a:latin typeface="Calibri"/>
                <a:cs typeface="Calibri"/>
              </a:defRPr>
            </a:lvl1pPr>
          </a:lstStyle>
          <a:p>
            <a:r>
              <a:rPr lang="fr-FR" dirty="0" smtClean="0"/>
              <a:t>Merci de votre attention/</a:t>
            </a:r>
            <a:br>
              <a:rPr lang="fr-FR" dirty="0" smtClean="0"/>
            </a:br>
            <a:r>
              <a:rPr lang="fr-FR" dirty="0" smtClean="0"/>
              <a:t>Questions-suggestions/...</a:t>
            </a:r>
            <a:endParaRPr lang="fr-FR" dirty="0"/>
          </a:p>
        </p:txBody>
      </p:sp>
      <p:sp>
        <p:nvSpPr>
          <p:cNvPr id="3" name="Espace réservé du texte 2"/>
          <p:cNvSpPr>
            <a:spLocks noGrp="1"/>
          </p:cNvSpPr>
          <p:nvPr>
            <p:ph type="body" sz="quarter" idx="13" hasCustomPrompt="1"/>
          </p:nvPr>
        </p:nvSpPr>
        <p:spPr>
          <a:xfrm>
            <a:off x="6553200" y="5278847"/>
            <a:ext cx="2133600" cy="1004478"/>
          </a:xfrm>
        </p:spPr>
        <p:txBody>
          <a:bodyPr>
            <a:normAutofit/>
          </a:bodyPr>
          <a:lstStyle>
            <a:lvl1pPr marL="0" indent="0" algn="r">
              <a:buNone/>
              <a:defRPr sz="1600">
                <a:solidFill>
                  <a:srgbClr val="000000"/>
                </a:solidFill>
              </a:defRPr>
            </a:lvl1pPr>
          </a:lstStyle>
          <a:p>
            <a:pPr lvl="0"/>
            <a:r>
              <a:rPr lang="fr-FR" sz="1800" dirty="0" smtClean="0">
                <a:solidFill>
                  <a:srgbClr val="5FA3B0"/>
                </a:solidFill>
              </a:rPr>
              <a:t>Contact</a:t>
            </a:r>
            <a:endParaRPr lang="fr-FR" sz="1800" dirty="0" smtClean="0"/>
          </a:p>
          <a:p>
            <a:pPr lvl="0"/>
            <a:r>
              <a:rPr lang="fr-FR" dirty="0" smtClean="0"/>
              <a:t>À compléter</a:t>
            </a:r>
            <a:endParaRPr lang="fr-FR" dirty="0"/>
          </a:p>
        </p:txBody>
      </p:sp>
    </p:spTree>
    <p:extLst>
      <p:ext uri="{BB962C8B-B14F-4D97-AF65-F5344CB8AC3E}">
        <p14:creationId xmlns:p14="http://schemas.microsoft.com/office/powerpoint/2010/main" val="734243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Logo">
    <p:spTree>
      <p:nvGrpSpPr>
        <p:cNvPr id="1" name=""/>
        <p:cNvGrpSpPr/>
        <p:nvPr/>
      </p:nvGrpSpPr>
      <p:grpSpPr>
        <a:xfrm>
          <a:off x="0" y="0"/>
          <a:ext cx="0" cy="0"/>
          <a:chOff x="0" y="0"/>
          <a:chExt cx="0" cy="0"/>
        </a:xfrm>
      </p:grpSpPr>
      <p:pic>
        <p:nvPicPr>
          <p:cNvPr id="6" name="Image 5"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32840" y="2681711"/>
            <a:ext cx="3078320" cy="1494578"/>
          </a:xfrm>
          <a:prstGeom prst="rect">
            <a:avLst/>
          </a:prstGeom>
        </p:spPr>
      </p:pic>
    </p:spTree>
    <p:extLst>
      <p:ext uri="{BB962C8B-B14F-4D97-AF65-F5344CB8AC3E}">
        <p14:creationId xmlns:p14="http://schemas.microsoft.com/office/powerpoint/2010/main" val="1923006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grpSp>
        <p:nvGrpSpPr>
          <p:cNvPr id="8" name="Grouper 7"/>
          <p:cNvGrpSpPr/>
          <p:nvPr userDrawn="1"/>
        </p:nvGrpSpPr>
        <p:grpSpPr>
          <a:xfrm>
            <a:off x="0" y="3985324"/>
            <a:ext cx="9145410" cy="2872676"/>
            <a:chOff x="0" y="2271293"/>
            <a:chExt cx="9145410" cy="2872676"/>
          </a:xfrm>
        </p:grpSpPr>
        <p:sp>
          <p:nvSpPr>
            <p:cNvPr id="9" name="Triangle rectangle 26"/>
            <p:cNvSpPr/>
            <p:nvPr userDrawn="1"/>
          </p:nvSpPr>
          <p:spPr>
            <a:xfrm>
              <a:off x="0" y="2271293"/>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0070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Triangle rectangle 26"/>
            <p:cNvSpPr/>
            <p:nvPr userDrawn="1"/>
          </p:nvSpPr>
          <p:spPr>
            <a:xfrm flipH="1">
              <a:off x="3434225" y="2271762"/>
              <a:ext cx="5711185" cy="2872207"/>
            </a:xfrm>
            <a:custGeom>
              <a:avLst/>
              <a:gdLst>
                <a:gd name="connsiteX0" fmla="*/ 0 w 7099373"/>
                <a:gd name="connsiteY0" fmla="*/ 3575032 h 3575032"/>
                <a:gd name="connsiteX1" fmla="*/ 0 w 7099373"/>
                <a:gd name="connsiteY1" fmla="*/ 0 h 3575032"/>
                <a:gd name="connsiteX2" fmla="*/ 7099373 w 7099373"/>
                <a:gd name="connsiteY2" fmla="*/ 3575032 h 3575032"/>
                <a:gd name="connsiteX3" fmla="*/ 0 w 7099373"/>
                <a:gd name="connsiteY3"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7100782 w 7100782"/>
                <a:gd name="connsiteY3" fmla="*/ 3575032 h 3575032"/>
                <a:gd name="connsiteX4" fmla="*/ 1409 w 7100782"/>
                <a:gd name="connsiteY4" fmla="*/ 3575032 h 3575032"/>
                <a:gd name="connsiteX0" fmla="*/ 1409 w 7100782"/>
                <a:gd name="connsiteY0" fmla="*/ 3575032 h 3575032"/>
                <a:gd name="connsiteX1" fmla="*/ 0 w 7100782"/>
                <a:gd name="connsiteY1" fmla="*/ 2872207 h 3575032"/>
                <a:gd name="connsiteX2" fmla="*/ 1409 w 7100782"/>
                <a:gd name="connsiteY2" fmla="*/ 0 h 3575032"/>
                <a:gd name="connsiteX3" fmla="*/ 5711185 w 7100782"/>
                <a:gd name="connsiteY3" fmla="*/ 2872207 h 3575032"/>
                <a:gd name="connsiteX4" fmla="*/ 7100782 w 7100782"/>
                <a:gd name="connsiteY4" fmla="*/ 3575032 h 3575032"/>
                <a:gd name="connsiteX5" fmla="*/ 1409 w 7100782"/>
                <a:gd name="connsiteY5" fmla="*/ 3575032 h 3575032"/>
                <a:gd name="connsiteX0" fmla="*/ 1409 w 5711185"/>
                <a:gd name="connsiteY0" fmla="*/ 3575032 h 3575032"/>
                <a:gd name="connsiteX1" fmla="*/ 0 w 5711185"/>
                <a:gd name="connsiteY1" fmla="*/ 2872207 h 3575032"/>
                <a:gd name="connsiteX2" fmla="*/ 1409 w 5711185"/>
                <a:gd name="connsiteY2" fmla="*/ 0 h 3575032"/>
                <a:gd name="connsiteX3" fmla="*/ 5711185 w 5711185"/>
                <a:gd name="connsiteY3" fmla="*/ 2872207 h 3575032"/>
                <a:gd name="connsiteX4" fmla="*/ 1409 w 5711185"/>
                <a:gd name="connsiteY4" fmla="*/ 3575032 h 3575032"/>
                <a:gd name="connsiteX0" fmla="*/ 5711185 w 5711185"/>
                <a:gd name="connsiteY0" fmla="*/ 2872207 h 2872207"/>
                <a:gd name="connsiteX1" fmla="*/ 0 w 5711185"/>
                <a:gd name="connsiteY1" fmla="*/ 2872207 h 2872207"/>
                <a:gd name="connsiteX2" fmla="*/ 1409 w 5711185"/>
                <a:gd name="connsiteY2" fmla="*/ 0 h 2872207"/>
                <a:gd name="connsiteX3" fmla="*/ 5711185 w 5711185"/>
                <a:gd name="connsiteY3" fmla="*/ 2872207 h 2872207"/>
              </a:gdLst>
              <a:ahLst/>
              <a:cxnLst>
                <a:cxn ang="0">
                  <a:pos x="connsiteX0" y="connsiteY0"/>
                </a:cxn>
                <a:cxn ang="0">
                  <a:pos x="connsiteX1" y="connsiteY1"/>
                </a:cxn>
                <a:cxn ang="0">
                  <a:pos x="connsiteX2" y="connsiteY2"/>
                </a:cxn>
                <a:cxn ang="0">
                  <a:pos x="connsiteX3" y="connsiteY3"/>
                </a:cxn>
              </a:cxnLst>
              <a:rect l="l" t="t" r="r" b="b"/>
              <a:pathLst>
                <a:path w="5711185" h="2872207">
                  <a:moveTo>
                    <a:pt x="5711185" y="2872207"/>
                  </a:moveTo>
                  <a:lnTo>
                    <a:pt x="0" y="2872207"/>
                  </a:lnTo>
                  <a:cubicBezTo>
                    <a:pt x="470" y="1914805"/>
                    <a:pt x="939" y="957402"/>
                    <a:pt x="1409" y="0"/>
                  </a:cubicBezTo>
                  <a:lnTo>
                    <a:pt x="5711185" y="2872207"/>
                  </a:lnTo>
                  <a:close/>
                </a:path>
              </a:pathLst>
            </a:custGeom>
            <a:solidFill>
              <a:srgbClr val="5FA4B0">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1" name="Triangle isocèle 10"/>
            <p:cNvSpPr/>
            <p:nvPr userDrawn="1"/>
          </p:nvSpPr>
          <p:spPr>
            <a:xfrm>
              <a:off x="3434225" y="4568825"/>
              <a:ext cx="2276960" cy="574676"/>
            </a:xfrm>
            <a:prstGeom prst="triangle">
              <a:avLst>
                <a:gd name="adj" fmla="val 49701"/>
              </a:avLst>
            </a:prstGeom>
            <a:solidFill>
              <a:srgbClr val="00707F">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13" name="Image 12"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8674" y="240925"/>
            <a:ext cx="1826653" cy="886872"/>
          </a:xfrm>
          <a:prstGeom prst="rect">
            <a:avLst/>
          </a:prstGeom>
        </p:spPr>
      </p:pic>
      <p:sp>
        <p:nvSpPr>
          <p:cNvPr id="14" name="Titre 1"/>
          <p:cNvSpPr>
            <a:spLocks noGrp="1"/>
          </p:cNvSpPr>
          <p:nvPr>
            <p:ph type="title"/>
          </p:nvPr>
        </p:nvSpPr>
        <p:spPr>
          <a:xfrm>
            <a:off x="825102" y="2653447"/>
            <a:ext cx="7493796" cy="567349"/>
          </a:xfrm>
        </p:spPr>
        <p:txBody>
          <a:bodyPr>
            <a:normAutofit/>
          </a:bodyPr>
          <a:lstStyle>
            <a:lvl1pPr>
              <a:defRPr sz="3200" b="1">
                <a:solidFill>
                  <a:srgbClr val="5FA3B0"/>
                </a:solidFill>
              </a:defRPr>
            </a:lvl1pPr>
          </a:lstStyle>
          <a:p>
            <a:r>
              <a:rPr lang="fr-FR" smtClean="0"/>
              <a:t>Cliquez et modifiez le titre</a:t>
            </a:r>
            <a:endParaRPr lang="fr-FR"/>
          </a:p>
        </p:txBody>
      </p:sp>
      <p:sp>
        <p:nvSpPr>
          <p:cNvPr id="15" name="Espace réservé du texte 6"/>
          <p:cNvSpPr>
            <a:spLocks noGrp="1"/>
          </p:cNvSpPr>
          <p:nvPr>
            <p:ph type="body" sz="quarter" idx="13" hasCustomPrompt="1"/>
          </p:nvPr>
        </p:nvSpPr>
        <p:spPr>
          <a:xfrm>
            <a:off x="2012181" y="3429000"/>
            <a:ext cx="5119638" cy="552855"/>
          </a:xfrm>
        </p:spPr>
        <p:txBody>
          <a:bodyPr>
            <a:noAutofit/>
          </a:bodyPr>
          <a:lstStyle>
            <a:lvl1pPr marL="0" indent="0" algn="ct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spTree>
    <p:extLst>
      <p:ext uri="{BB962C8B-B14F-4D97-AF65-F5344CB8AC3E}">
        <p14:creationId xmlns:p14="http://schemas.microsoft.com/office/powerpoint/2010/main" val="214959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sentation ULiege - FR 1">
    <p:spTree>
      <p:nvGrpSpPr>
        <p:cNvPr id="1" name=""/>
        <p:cNvGrpSpPr/>
        <p:nvPr/>
      </p:nvGrpSpPr>
      <p:grpSpPr>
        <a:xfrm>
          <a:off x="0" y="0"/>
          <a:ext cx="0" cy="0"/>
          <a:chOff x="0" y="0"/>
          <a:chExt cx="0" cy="0"/>
        </a:xfrm>
      </p:grpSpPr>
      <p:pic>
        <p:nvPicPr>
          <p:cNvPr id="3" name="Image 2" descr="chiffres_ppt_4-3_FR-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687310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esentation ULiege - FR 2">
    <p:spTree>
      <p:nvGrpSpPr>
        <p:cNvPr id="1" name=""/>
        <p:cNvGrpSpPr/>
        <p:nvPr/>
      </p:nvGrpSpPr>
      <p:grpSpPr>
        <a:xfrm>
          <a:off x="0" y="0"/>
          <a:ext cx="0" cy="0"/>
          <a:chOff x="0" y="0"/>
          <a:chExt cx="0" cy="0"/>
        </a:xfrm>
      </p:grpSpPr>
      <p:pic>
        <p:nvPicPr>
          <p:cNvPr id="2" name="Image 1" descr="chiffres_ppt_4-3_FR-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38502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ULiege - FR 3">
    <p:spTree>
      <p:nvGrpSpPr>
        <p:cNvPr id="1" name=""/>
        <p:cNvGrpSpPr/>
        <p:nvPr/>
      </p:nvGrpSpPr>
      <p:grpSpPr>
        <a:xfrm>
          <a:off x="0" y="0"/>
          <a:ext cx="0" cy="0"/>
          <a:chOff x="0" y="0"/>
          <a:chExt cx="0" cy="0"/>
        </a:xfrm>
      </p:grpSpPr>
      <p:pic>
        <p:nvPicPr>
          <p:cNvPr id="2" name="Image 1" descr="chiffres_ppt_4-3_FR-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805696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resentation ULiege - EN 1">
    <p:spTree>
      <p:nvGrpSpPr>
        <p:cNvPr id="1" name=""/>
        <p:cNvGrpSpPr/>
        <p:nvPr/>
      </p:nvGrpSpPr>
      <p:grpSpPr>
        <a:xfrm>
          <a:off x="0" y="0"/>
          <a:ext cx="0" cy="0"/>
          <a:chOff x="0" y="0"/>
          <a:chExt cx="0" cy="0"/>
        </a:xfrm>
      </p:grpSpPr>
      <p:pic>
        <p:nvPicPr>
          <p:cNvPr id="2" name="Image 1" descr="chiffres_ppt_4-3_EN-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2963921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esentation ULiege - EN 2">
    <p:spTree>
      <p:nvGrpSpPr>
        <p:cNvPr id="1" name=""/>
        <p:cNvGrpSpPr/>
        <p:nvPr/>
      </p:nvGrpSpPr>
      <p:grpSpPr>
        <a:xfrm>
          <a:off x="0" y="0"/>
          <a:ext cx="0" cy="0"/>
          <a:chOff x="0" y="0"/>
          <a:chExt cx="0" cy="0"/>
        </a:xfrm>
      </p:grpSpPr>
      <p:pic>
        <p:nvPicPr>
          <p:cNvPr id="2" name="Image 1" descr="chiffres_ppt_4-3_EN-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11" y="0"/>
            <a:ext cx="9142089" cy="6858000"/>
          </a:xfrm>
          <a:prstGeom prst="rect">
            <a:avLst/>
          </a:prstGeom>
        </p:spPr>
      </p:pic>
    </p:spTree>
    <p:extLst>
      <p:ext uri="{BB962C8B-B14F-4D97-AF65-F5344CB8AC3E}">
        <p14:creationId xmlns:p14="http://schemas.microsoft.com/office/powerpoint/2010/main" val="4135487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esentation ULiege - EN 3">
    <p:spTree>
      <p:nvGrpSpPr>
        <p:cNvPr id="1" name=""/>
        <p:cNvGrpSpPr/>
        <p:nvPr/>
      </p:nvGrpSpPr>
      <p:grpSpPr>
        <a:xfrm>
          <a:off x="0" y="0"/>
          <a:ext cx="0" cy="0"/>
          <a:chOff x="0" y="0"/>
          <a:chExt cx="0" cy="0"/>
        </a:xfrm>
      </p:grpSpPr>
      <p:pic>
        <p:nvPicPr>
          <p:cNvPr id="2" name="Image 1" descr="chiffres_ppt_4-3_EN-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567"/>
          </a:xfrm>
          <a:prstGeom prst="rect">
            <a:avLst/>
          </a:prstGeom>
        </p:spPr>
      </p:pic>
    </p:spTree>
    <p:extLst>
      <p:ext uri="{BB962C8B-B14F-4D97-AF65-F5344CB8AC3E}">
        <p14:creationId xmlns:p14="http://schemas.microsoft.com/office/powerpoint/2010/main" val="3615507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329706-12B3-8F4C-9CA9-063F8C6A2AC6}" type="slidenum">
              <a:rPr lang="fr-FR" smtClean="0"/>
              <a:t>‹N°›</a:t>
            </a:fld>
            <a:endParaRPr lang="fr-FR"/>
          </a:p>
        </p:txBody>
      </p:sp>
      <p:pic>
        <p:nvPicPr>
          <p:cNvPr id="7" name="Image 6" descr="uLIEGE_Logo_Compact_CMJN_pos@2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00658" y="91370"/>
            <a:ext cx="1031098" cy="500615"/>
          </a:xfrm>
          <a:prstGeom prst="rect">
            <a:avLst/>
          </a:prstGeom>
        </p:spPr>
      </p:pic>
      <p:sp>
        <p:nvSpPr>
          <p:cNvPr id="12" name="Titre 1"/>
          <p:cNvSpPr>
            <a:spLocks noGrp="1"/>
          </p:cNvSpPr>
          <p:nvPr>
            <p:ph type="title"/>
          </p:nvPr>
        </p:nvSpPr>
        <p:spPr>
          <a:xfrm>
            <a:off x="3192540" y="4716148"/>
            <a:ext cx="5622328" cy="567349"/>
          </a:xfrm>
        </p:spPr>
        <p:txBody>
          <a:bodyPr>
            <a:normAutofit/>
          </a:bodyPr>
          <a:lstStyle>
            <a:lvl1pPr algn="r">
              <a:defRPr sz="3200" b="1">
                <a:solidFill>
                  <a:srgbClr val="5FA4B0"/>
                </a:solidFill>
              </a:defRPr>
            </a:lvl1pPr>
          </a:lstStyle>
          <a:p>
            <a:r>
              <a:rPr lang="fr-FR" dirty="0" smtClean="0"/>
              <a:t>Cliquez et modifiez le titre</a:t>
            </a:r>
            <a:endParaRPr lang="fr-FR" dirty="0"/>
          </a:p>
        </p:txBody>
      </p:sp>
      <p:sp>
        <p:nvSpPr>
          <p:cNvPr id="13" name="Espace réservé du texte 6"/>
          <p:cNvSpPr>
            <a:spLocks noGrp="1"/>
          </p:cNvSpPr>
          <p:nvPr>
            <p:ph type="body" sz="quarter" idx="13" hasCustomPrompt="1"/>
          </p:nvPr>
        </p:nvSpPr>
        <p:spPr>
          <a:xfrm>
            <a:off x="3192540" y="5362098"/>
            <a:ext cx="5622328" cy="486486"/>
          </a:xfrm>
        </p:spPr>
        <p:txBody>
          <a:bodyPr>
            <a:noAutofit/>
          </a:bodyPr>
          <a:lstStyle>
            <a:lvl1pPr marL="0" indent="0" algn="r">
              <a:buNone/>
              <a:defRPr sz="2400"/>
            </a:lvl1pPr>
            <a:lvl2pPr marL="457200" indent="0" algn="ctr">
              <a:buNone/>
              <a:defRPr sz="2400"/>
            </a:lvl2pPr>
            <a:lvl3pPr marL="914400" indent="0" algn="ctr">
              <a:buNone/>
              <a:defRPr sz="2400"/>
            </a:lvl3pPr>
            <a:lvl4pPr marL="1371600" indent="0" algn="ctr">
              <a:buNone/>
              <a:defRPr sz="2400"/>
            </a:lvl4pPr>
            <a:lvl5pPr marL="1828800" indent="0" algn="ctr">
              <a:buNone/>
              <a:defRPr sz="2400"/>
            </a:lvl5pPr>
          </a:lstStyle>
          <a:p>
            <a:pPr lvl="0"/>
            <a:r>
              <a:rPr lang="fr-FR" dirty="0" smtClean="0"/>
              <a:t>Cliquez et modifier le texte</a:t>
            </a:r>
            <a:endParaRPr lang="fr-FR" dirty="0"/>
          </a:p>
        </p:txBody>
      </p:sp>
      <p:grpSp>
        <p:nvGrpSpPr>
          <p:cNvPr id="2" name="Grouper 1"/>
          <p:cNvGrpSpPr/>
          <p:nvPr userDrawn="1"/>
        </p:nvGrpSpPr>
        <p:grpSpPr>
          <a:xfrm>
            <a:off x="-5102" y="-5100"/>
            <a:ext cx="9149101" cy="5719283"/>
            <a:chOff x="-5102" y="-5100"/>
            <a:chExt cx="9149101" cy="5719283"/>
          </a:xfrm>
        </p:grpSpPr>
        <p:sp>
          <p:nvSpPr>
            <p:cNvPr id="15" name="Triangle isocèle 17"/>
            <p:cNvSpPr/>
            <p:nvPr userDrawn="1"/>
          </p:nvSpPr>
          <p:spPr>
            <a:xfrm rot="5400000">
              <a:off x="916003" y="-926205"/>
              <a:ext cx="5719283" cy="7561493"/>
            </a:xfrm>
            <a:custGeom>
              <a:avLst/>
              <a:gdLst>
                <a:gd name="connsiteX0" fmla="*/ 0 w 7610342"/>
                <a:gd name="connsiteY0" fmla="*/ 7556390 h 7556390"/>
                <a:gd name="connsiteX1" fmla="*/ 3805171 w 7610342"/>
                <a:gd name="connsiteY1" fmla="*/ 0 h 7556390"/>
                <a:gd name="connsiteX2" fmla="*/ 7610342 w 7610342"/>
                <a:gd name="connsiteY2" fmla="*/ 7556390 h 7556390"/>
                <a:gd name="connsiteX3" fmla="*/ 0 w 7610342"/>
                <a:gd name="connsiteY3" fmla="*/ 7556390 h 7556390"/>
                <a:gd name="connsiteX0" fmla="*/ 0 w 7610342"/>
                <a:gd name="connsiteY0" fmla="*/ 7556390 h 7556390"/>
                <a:gd name="connsiteX1" fmla="*/ 1886071 w 7610342"/>
                <a:gd name="connsiteY1" fmla="*/ 3807111 h 7556390"/>
                <a:gd name="connsiteX2" fmla="*/ 3805171 w 7610342"/>
                <a:gd name="connsiteY2" fmla="*/ 0 h 7556390"/>
                <a:gd name="connsiteX3" fmla="*/ 7610342 w 7610342"/>
                <a:gd name="connsiteY3" fmla="*/ 7556390 h 7556390"/>
                <a:gd name="connsiteX4" fmla="*/ 0 w 7610342"/>
                <a:gd name="connsiteY4" fmla="*/ 7556390 h 7556390"/>
                <a:gd name="connsiteX0" fmla="*/ 0 w 7610342"/>
                <a:gd name="connsiteY0" fmla="*/ 7556390 h 7561493"/>
                <a:gd name="connsiteX1" fmla="*/ 1886071 w 7610342"/>
                <a:gd name="connsiteY1" fmla="*/ 3807111 h 7561493"/>
                <a:gd name="connsiteX2" fmla="*/ 3805171 w 7610342"/>
                <a:gd name="connsiteY2" fmla="*/ 0 h 7561493"/>
                <a:gd name="connsiteX3" fmla="*/ 7610342 w 7610342"/>
                <a:gd name="connsiteY3" fmla="*/ 7556390 h 7561493"/>
                <a:gd name="connsiteX4" fmla="*/ 1884539 w 7610342"/>
                <a:gd name="connsiteY4" fmla="*/ 7561493 h 7561493"/>
                <a:gd name="connsiteX5" fmla="*/ 0 w 7610342"/>
                <a:gd name="connsiteY5" fmla="*/ 7556390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0 w 5725803"/>
                <a:gd name="connsiteY4"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725803 w 5725803"/>
                <a:gd name="connsiteY3" fmla="*/ 7556390 h 7561493"/>
                <a:gd name="connsiteX4" fmla="*/ 5150642 w 5725803"/>
                <a:gd name="connsiteY4" fmla="*/ 7560475 h 7561493"/>
                <a:gd name="connsiteX5" fmla="*/ 0 w 5725803"/>
                <a:gd name="connsiteY5" fmla="*/ 7561493 h 7561493"/>
                <a:gd name="connsiteX0" fmla="*/ 0 w 5725803"/>
                <a:gd name="connsiteY0" fmla="*/ 7561493 h 7561493"/>
                <a:gd name="connsiteX1" fmla="*/ 1532 w 5725803"/>
                <a:gd name="connsiteY1" fmla="*/ 3807111 h 7561493"/>
                <a:gd name="connsiteX2" fmla="*/ 1920632 w 5725803"/>
                <a:gd name="connsiteY2" fmla="*/ 0 h 7561493"/>
                <a:gd name="connsiteX3" fmla="*/ 5150642 w 5725803"/>
                <a:gd name="connsiteY3" fmla="*/ 6425259 h 7561493"/>
                <a:gd name="connsiteX4" fmla="*/ 5725803 w 5725803"/>
                <a:gd name="connsiteY4" fmla="*/ 7556390 h 7561493"/>
                <a:gd name="connsiteX5" fmla="*/ 5150642 w 5725803"/>
                <a:gd name="connsiteY5" fmla="*/ 7560475 h 7561493"/>
                <a:gd name="connsiteX6" fmla="*/ 0 w 5725803"/>
                <a:gd name="connsiteY6" fmla="*/ 7561493 h 7561493"/>
                <a:gd name="connsiteX0" fmla="*/ 0 w 5150642"/>
                <a:gd name="connsiteY0" fmla="*/ 7561493 h 7561493"/>
                <a:gd name="connsiteX1" fmla="*/ 1532 w 5150642"/>
                <a:gd name="connsiteY1" fmla="*/ 3807111 h 7561493"/>
                <a:gd name="connsiteX2" fmla="*/ 1920632 w 5150642"/>
                <a:gd name="connsiteY2" fmla="*/ 0 h 7561493"/>
                <a:gd name="connsiteX3" fmla="*/ 5150642 w 5150642"/>
                <a:gd name="connsiteY3" fmla="*/ 6425259 h 7561493"/>
                <a:gd name="connsiteX4" fmla="*/ 5150642 w 5150642"/>
                <a:gd name="connsiteY4" fmla="*/ 7560475 h 7561493"/>
                <a:gd name="connsiteX5" fmla="*/ 0 w 5150642"/>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5150642 w 5719283"/>
                <a:gd name="connsiteY4" fmla="*/ 7560475 h 7561493"/>
                <a:gd name="connsiteX5" fmla="*/ 0 w 5719283"/>
                <a:gd name="connsiteY5" fmla="*/ 7561493 h 7561493"/>
                <a:gd name="connsiteX0" fmla="*/ 0 w 5719283"/>
                <a:gd name="connsiteY0" fmla="*/ 7561493 h 7561493"/>
                <a:gd name="connsiteX1" fmla="*/ 1532 w 5719283"/>
                <a:gd name="connsiteY1" fmla="*/ 3807111 h 7561493"/>
                <a:gd name="connsiteX2" fmla="*/ 1920632 w 5719283"/>
                <a:gd name="connsiteY2" fmla="*/ 0 h 7561493"/>
                <a:gd name="connsiteX3" fmla="*/ 5719283 w 5719283"/>
                <a:gd name="connsiteY3" fmla="*/ 7553153 h 7561493"/>
                <a:gd name="connsiteX4" fmla="*/ 0 w 5719283"/>
                <a:gd name="connsiteY4" fmla="*/ 7561493 h 756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9283" h="7561493">
                  <a:moveTo>
                    <a:pt x="0" y="7561493"/>
                  </a:moveTo>
                  <a:cubicBezTo>
                    <a:pt x="511" y="6310032"/>
                    <a:pt x="1021" y="5058572"/>
                    <a:pt x="1532" y="3807111"/>
                  </a:cubicBezTo>
                  <a:lnTo>
                    <a:pt x="1920632" y="0"/>
                  </a:lnTo>
                  <a:lnTo>
                    <a:pt x="5719283" y="7553153"/>
                  </a:lnTo>
                  <a:lnTo>
                    <a:pt x="0" y="7561493"/>
                  </a:lnTo>
                  <a:close/>
                </a:path>
              </a:pathLst>
            </a:custGeom>
            <a:solidFill>
              <a:srgbClr val="5FA4B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sp>
          <p:nvSpPr>
            <p:cNvPr id="16" name="Triangle isocèle 15"/>
            <p:cNvSpPr/>
            <p:nvPr userDrawn="1"/>
          </p:nvSpPr>
          <p:spPr>
            <a:xfrm rot="16200000" flipH="1">
              <a:off x="6187138" y="633785"/>
              <a:ext cx="2967379" cy="2946343"/>
            </a:xfrm>
            <a:prstGeom prst="triangle">
              <a:avLst/>
            </a:prstGeom>
            <a:solidFill>
              <a:srgbClr val="E6E6E6">
                <a:alpha val="76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fr-FR" dirty="0"/>
            </a:p>
          </p:txBody>
        </p:sp>
      </p:grpSp>
    </p:spTree>
    <p:extLst>
      <p:ext uri="{BB962C8B-B14F-4D97-AF65-F5344CB8AC3E}">
        <p14:creationId xmlns:p14="http://schemas.microsoft.com/office/powerpoint/2010/main" val="145298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E6B7D1-38DA-1142-903E-052245198C01}" type="datetimeFigureOut">
              <a:rPr lang="fr-FR" smtClean="0"/>
              <a:t>18/01/2019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29706-12B3-8F4C-9CA9-063F8C6A2AC6}" type="slidenum">
              <a:rPr lang="fr-FR" smtClean="0"/>
              <a:t>‹N°›</a:t>
            </a:fld>
            <a:endParaRPr lang="fr-FR"/>
          </a:p>
        </p:txBody>
      </p:sp>
    </p:spTree>
    <p:extLst>
      <p:ext uri="{BB962C8B-B14F-4D97-AF65-F5344CB8AC3E}">
        <p14:creationId xmlns:p14="http://schemas.microsoft.com/office/powerpoint/2010/main" val="2914398071"/>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64" r:id="rId3"/>
    <p:sldLayoutId id="2147483666" r:id="rId4"/>
    <p:sldLayoutId id="2147483665" r:id="rId5"/>
    <p:sldLayoutId id="2147483667" r:id="rId6"/>
    <p:sldLayoutId id="2147483668" r:id="rId7"/>
    <p:sldLayoutId id="2147483669" r:id="rId8"/>
    <p:sldLayoutId id="2147483663" r:id="rId9"/>
    <p:sldLayoutId id="2147483651" r:id="rId10"/>
    <p:sldLayoutId id="2147483650" r:id="rId11"/>
    <p:sldLayoutId id="2147483652" r:id="rId12"/>
    <p:sldLayoutId id="2147483655" r:id="rId13"/>
    <p:sldLayoutId id="2147483657" r:id="rId14"/>
    <p:sldLayoutId id="2147483661" r:id="rId15"/>
    <p:sldLayoutId id="2147483660" r:id="rId16"/>
    <p:sldLayoutId id="2147483662" r:id="rId17"/>
  </p:sldLayoutIdLst>
  <p:txStyles>
    <p:titleStyle>
      <a:lvl1pPr algn="ctr" defTabSz="457200" rtl="0" eaLnBrk="1" latinLnBrk="0" hangingPunct="1">
        <a:spcBef>
          <a:spcPct val="0"/>
        </a:spcBef>
        <a:buNone/>
        <a:defRPr sz="4400" kern="1200">
          <a:solidFill>
            <a:schemeClr val="tx1"/>
          </a:solidFill>
          <a:latin typeface="Calibri"/>
          <a:ea typeface="+mj-ea"/>
          <a:cs typeface="Calibri"/>
        </a:defRPr>
      </a:lvl1pPr>
    </p:titleStyle>
    <p:bodyStyle>
      <a:lvl1pPr marL="342900" indent="-342900" algn="l" defTabSz="457200" rtl="0" eaLnBrk="1" latinLnBrk="0" hangingPunct="1">
        <a:spcBef>
          <a:spcPct val="20000"/>
        </a:spcBef>
        <a:buClr>
          <a:srgbClr val="00707F"/>
        </a:buClr>
        <a:buSzPct val="55000"/>
        <a:buFont typeface="Lucida Grande"/>
        <a:buChar char="▶"/>
        <a:defRPr sz="3200" kern="1200">
          <a:solidFill>
            <a:schemeClr val="tx1"/>
          </a:solidFill>
          <a:latin typeface="Calibri"/>
          <a:ea typeface="+mn-ea"/>
          <a:cs typeface="Calibri"/>
        </a:defRPr>
      </a:lvl1pPr>
      <a:lvl2pPr marL="742950" indent="-285750" algn="l" defTabSz="457200" rtl="0" eaLnBrk="1" latinLnBrk="0" hangingPunct="1">
        <a:spcBef>
          <a:spcPct val="20000"/>
        </a:spcBef>
        <a:buClr>
          <a:srgbClr val="00707F"/>
        </a:buClr>
        <a:buFont typeface="Arial"/>
        <a:buChar char="–"/>
        <a:defRPr sz="2800" kern="1200">
          <a:solidFill>
            <a:schemeClr val="tx1"/>
          </a:solidFill>
          <a:latin typeface="Calibri"/>
          <a:ea typeface="+mn-ea"/>
          <a:cs typeface="Calibri"/>
        </a:defRPr>
      </a:lvl2pPr>
      <a:lvl3pPr marL="1143000" indent="-228600" algn="l" defTabSz="457200" rtl="0" eaLnBrk="1" latinLnBrk="0" hangingPunct="1">
        <a:spcBef>
          <a:spcPct val="20000"/>
        </a:spcBef>
        <a:buClr>
          <a:srgbClr val="00707F"/>
        </a:buClr>
        <a:buFont typeface="Arial"/>
        <a:buChar char="•"/>
        <a:defRPr sz="2400" kern="1200">
          <a:solidFill>
            <a:schemeClr val="tx1"/>
          </a:solidFill>
          <a:latin typeface="Calibri"/>
          <a:ea typeface="+mn-ea"/>
          <a:cs typeface="Calibri"/>
        </a:defRPr>
      </a:lvl3pPr>
      <a:lvl4pPr marL="16002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4pPr>
      <a:lvl5pPr marL="2057400" indent="-228600" algn="l" defTabSz="457200" rtl="0" eaLnBrk="1" latinLnBrk="0" hangingPunct="1">
        <a:spcBef>
          <a:spcPct val="20000"/>
        </a:spcBef>
        <a:buClr>
          <a:srgbClr val="00707F"/>
        </a:buClr>
        <a:buFont typeface="Arial"/>
        <a:buChar char="»"/>
        <a:defRPr sz="2000" kern="1200">
          <a:solidFill>
            <a:schemeClr val="tx1"/>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3" Type="http://schemas.openxmlformats.org/officeDocument/2006/relationships/hyperlink" Target="https://eua.eu/resources/publications/322:enhancing-quality-from-policy-to-practice.html" TargetMode="External"/><Relationship Id="rId2" Type="http://schemas.openxmlformats.org/officeDocument/2006/relationships/notesSlide" Target="../notesSlides/notesSlide52.xml"/><Relationship Id="rId1" Type="http://schemas.openxmlformats.org/officeDocument/2006/relationships/slideLayout" Target="../slideLayouts/slideLayout10.xml"/><Relationship Id="rId5" Type="http://schemas.openxmlformats.org/officeDocument/2006/relationships/hyperlink" Target="http://www.aeqes.be/infos_documents_details.cfm?documents_id=246" TargetMode="External"/><Relationship Id="rId4" Type="http://schemas.openxmlformats.org/officeDocument/2006/relationships/hyperlink" Target="http://www.aeqes.be/documents/20160523Trajectoires.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71600" y="5433856"/>
            <a:ext cx="7772400" cy="796567"/>
          </a:xfrm>
        </p:spPr>
        <p:txBody>
          <a:bodyPr>
            <a:normAutofit fontScale="90000"/>
          </a:bodyPr>
          <a:lstStyle/>
          <a:p>
            <a:r>
              <a:rPr lang="en-GB" dirty="0"/>
              <a:t>Implementation of Education Quality Assurance System via Cooperation of</a:t>
            </a:r>
            <a:br>
              <a:rPr lang="en-GB" dirty="0"/>
            </a:br>
            <a:r>
              <a:rPr lang="en-GB" dirty="0"/>
              <a:t>University - Business-Government in HEIs (EDUQAS) </a:t>
            </a:r>
            <a:endParaRPr lang="fr-FR" dirty="0"/>
          </a:p>
        </p:txBody>
      </p:sp>
      <p:pic>
        <p:nvPicPr>
          <p:cNvPr id="3" name="Image 2" descr="http://web.elth.ucv.ro/eduqas/wp-content/uploads/sites/2/2017/12/eu_flag_co_funded_pos_rgb_right-300x86.jpg"/>
          <p:cNvPicPr/>
          <p:nvPr/>
        </p:nvPicPr>
        <p:blipFill>
          <a:blip r:embed="rId3">
            <a:extLst>
              <a:ext uri="{28A0092B-C50C-407E-A947-70E740481C1C}">
                <a14:useLocalDpi xmlns:a14="http://schemas.microsoft.com/office/drawing/2010/main" val="0"/>
              </a:ext>
            </a:extLst>
          </a:blip>
          <a:srcRect/>
          <a:stretch>
            <a:fillRect/>
          </a:stretch>
        </p:blipFill>
        <p:spPr bwMode="auto">
          <a:xfrm>
            <a:off x="6961094" y="1064857"/>
            <a:ext cx="2113280" cy="604520"/>
          </a:xfrm>
          <a:prstGeom prst="rect">
            <a:avLst/>
          </a:prstGeom>
          <a:noFill/>
          <a:ln>
            <a:noFill/>
          </a:ln>
        </p:spPr>
      </p:pic>
      <p:pic>
        <p:nvPicPr>
          <p:cNvPr id="1026" name="Picture 1" descr="H:\Tempus_2015\EDUQAS\eduqas_logo_print-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7903" y="0"/>
            <a:ext cx="14446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9140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92608" y="1417638"/>
            <a:ext cx="8139953" cy="3359999"/>
          </a:xfrm>
        </p:spPr>
        <p:txBody>
          <a:bodyPr>
            <a:noAutofit/>
          </a:bodyPr>
          <a:lstStyle/>
          <a:p>
            <a:r>
              <a:rPr lang="en-US" sz="2400" dirty="0"/>
              <a:t>As a </a:t>
            </a:r>
            <a:r>
              <a:rPr lang="en-US" sz="2400" dirty="0" smtClean="0"/>
              <a:t>strength, </a:t>
            </a:r>
            <a:r>
              <a:rPr lang="en-US" sz="2400" dirty="0"/>
              <a:t>the experts noted, in a large number of places, </a:t>
            </a:r>
            <a:r>
              <a:rPr lang="en-US" sz="2400" dirty="0" smtClean="0"/>
              <a:t>a </a:t>
            </a:r>
            <a:r>
              <a:rPr lang="en-US" sz="2400" dirty="0"/>
              <a:t>participatory approach and internal stakeholder engagement. </a:t>
            </a:r>
            <a:endParaRPr lang="en-US" sz="2400" dirty="0" smtClean="0"/>
          </a:p>
          <a:p>
            <a:r>
              <a:rPr lang="en-US" sz="2400" dirty="0"/>
              <a:t> If, from a programmatic point of view, it has so far been teachers and students who have been the main actors involved, from an institutional evaluation point of view, academic authorities should now work to ensure that quality approaches in development are linked to the management of higher education and the strategic governance of institutions</a:t>
            </a:r>
            <a:r>
              <a:rPr lang="en-US" sz="2400" dirty="0" smtClean="0"/>
              <a:t>.</a:t>
            </a:r>
          </a:p>
          <a:p>
            <a:endParaRPr lang="en-US" sz="2400" dirty="0"/>
          </a:p>
        </p:txBody>
      </p:sp>
    </p:spTree>
    <p:extLst>
      <p:ext uri="{BB962C8B-B14F-4D97-AF65-F5344CB8AC3E}">
        <p14:creationId xmlns:p14="http://schemas.microsoft.com/office/powerpoint/2010/main" val="1279295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17288"/>
            <a:ext cx="8139953" cy="3359999"/>
          </a:xfrm>
        </p:spPr>
        <p:txBody>
          <a:bodyPr>
            <a:noAutofit/>
          </a:bodyPr>
          <a:lstStyle/>
          <a:p>
            <a:r>
              <a:rPr lang="en-US" sz="2400" dirty="0"/>
              <a:t> Development of a quality charter and a strategic note on teaching, research, international relations, services to society, </a:t>
            </a:r>
            <a:r>
              <a:rPr lang="en-US" sz="2400" dirty="0" err="1"/>
              <a:t>organisation</a:t>
            </a:r>
            <a:r>
              <a:rPr lang="en-US" sz="2400" dirty="0"/>
              <a:t> and governance. It includes management indicators, and is broken down into institutional and operational </a:t>
            </a:r>
            <a:r>
              <a:rPr lang="en-US" sz="2400" dirty="0" smtClean="0"/>
              <a:t>objectives</a:t>
            </a:r>
          </a:p>
          <a:p>
            <a:r>
              <a:rPr lang="en-US" sz="2400" dirty="0"/>
              <a:t>Use of the CAF software[Framework for the self-assessment of public functions] as a reference for quality procedures or ISO certification </a:t>
            </a:r>
            <a:r>
              <a:rPr lang="en-US" sz="2400" dirty="0" smtClean="0"/>
              <a:t>procedures</a:t>
            </a:r>
          </a:p>
          <a:p>
            <a:r>
              <a:rPr lang="en-US" sz="2400" dirty="0"/>
              <a:t>Several institutions organized plenary meetings to explain the challenges of the quality approach, review the progress of the report and involve all members of the community in a workshop to discuss one or other more specific </a:t>
            </a:r>
            <a:r>
              <a:rPr lang="en-US" sz="2400" dirty="0" smtClean="0"/>
              <a:t>theme</a:t>
            </a:r>
          </a:p>
          <a:p>
            <a:r>
              <a:rPr lang="en-US" sz="2400" dirty="0"/>
              <a:t>Establishment of a structure that organizes internal quality </a:t>
            </a:r>
            <a:r>
              <a:rPr lang="en-US" sz="2400" dirty="0" smtClean="0"/>
              <a:t>evaluations</a:t>
            </a:r>
          </a:p>
          <a:p>
            <a:endParaRPr lang="en-US" sz="2400" dirty="0" smtClean="0"/>
          </a:p>
          <a:p>
            <a:endParaRPr lang="en-US" sz="2400" dirty="0" smtClean="0"/>
          </a:p>
        </p:txBody>
      </p:sp>
      <p:sp>
        <p:nvSpPr>
          <p:cNvPr id="4" name="Titre 3"/>
          <p:cNvSpPr>
            <a:spLocks noGrp="1"/>
          </p:cNvSpPr>
          <p:nvPr>
            <p:ph type="title"/>
          </p:nvPr>
        </p:nvSpPr>
        <p:spPr/>
        <p:txBody>
          <a:bodyPr/>
          <a:lstStyle/>
          <a:p>
            <a:r>
              <a:rPr lang="fr-BE" dirty="0" smtClean="0"/>
              <a:t>ESG </a:t>
            </a:r>
            <a:r>
              <a:rPr lang="fr-BE" dirty="0"/>
              <a:t>1.1 </a:t>
            </a:r>
            <a:r>
              <a:rPr lang="fr-BE" dirty="0" smtClean="0"/>
              <a:t>good practices</a:t>
            </a:r>
            <a:r>
              <a:rPr lang="fr-BE" dirty="0"/>
              <a:t/>
            </a:r>
            <a:br>
              <a:rPr lang="fr-BE" dirty="0"/>
            </a:br>
            <a:r>
              <a:rPr lang="fr-BE" dirty="0"/>
              <a:t/>
            </a:r>
            <a:br>
              <a:rPr lang="fr-BE" dirty="0"/>
            </a:br>
            <a:endParaRPr lang="fr-BE" dirty="0"/>
          </a:p>
        </p:txBody>
      </p:sp>
    </p:spTree>
    <p:extLst>
      <p:ext uri="{BB962C8B-B14F-4D97-AF65-F5344CB8AC3E}">
        <p14:creationId xmlns:p14="http://schemas.microsoft.com/office/powerpoint/2010/main" val="317199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2206752"/>
            <a:ext cx="8139953" cy="3359999"/>
          </a:xfrm>
        </p:spPr>
        <p:txBody>
          <a:bodyPr>
            <a:noAutofit/>
          </a:bodyPr>
          <a:lstStyle/>
          <a:p>
            <a:pPr marL="0" indent="0">
              <a:buNone/>
            </a:pPr>
            <a:r>
              <a:rPr lang="en-US" sz="2400" dirty="0"/>
              <a:t>This criterion aims to </a:t>
            </a:r>
            <a:r>
              <a:rPr lang="en-US" sz="2400" dirty="0" err="1"/>
              <a:t>analyse</a:t>
            </a:r>
            <a:r>
              <a:rPr lang="en-US" sz="2400" dirty="0"/>
              <a:t> the existence and effectiveness of a policy and associated procedures for quality management. These should include an active role for students and other stakeholders</a:t>
            </a:r>
            <a:r>
              <a:rPr lang="en-US" sz="2400" dirty="0" smtClean="0"/>
              <a:t>.</a:t>
            </a:r>
          </a:p>
          <a:p>
            <a:r>
              <a:rPr lang="en-US" sz="2400" dirty="0"/>
              <a:t>Dimension 1.1: Institutional governance </a:t>
            </a:r>
            <a:r>
              <a:rPr lang="en-US" sz="2400" dirty="0" smtClean="0"/>
              <a:t>policy</a:t>
            </a:r>
          </a:p>
          <a:p>
            <a:pPr marL="0" indent="0">
              <a:buNone/>
            </a:pPr>
            <a:r>
              <a:rPr lang="en-US" sz="2000" i="1" dirty="0"/>
              <a:t>The institution has defined and implements a governance policy in line with its missions and values.</a:t>
            </a:r>
          </a:p>
          <a:p>
            <a:pPr marL="0" indent="0">
              <a:buNone/>
            </a:pPr>
            <a:r>
              <a:rPr lang="en-US" sz="2000" i="1" dirty="0"/>
              <a:t>In this context, it develops and implements an </a:t>
            </a:r>
            <a:r>
              <a:rPr lang="en-US" sz="2000" i="1" dirty="0" err="1"/>
              <a:t>organisation</a:t>
            </a:r>
            <a:r>
              <a:rPr lang="en-US" sz="2000" i="1" dirty="0"/>
              <a:t> and procedures to ensure effective governance. Governance facilitates the articulation of quality management between the institutional and </a:t>
            </a:r>
            <a:r>
              <a:rPr lang="en-US" sz="2000" i="1" dirty="0" err="1"/>
              <a:t>programme</a:t>
            </a:r>
            <a:r>
              <a:rPr lang="en-US" sz="2000" i="1" dirty="0"/>
              <a:t> levels; it contributes to the quality of the </a:t>
            </a:r>
            <a:r>
              <a:rPr lang="en-US" sz="2000" i="1" dirty="0" err="1"/>
              <a:t>programme</a:t>
            </a:r>
            <a:r>
              <a:rPr lang="en-US" sz="2000" i="1" dirty="0"/>
              <a:t> evaluated</a:t>
            </a:r>
            <a:endParaRPr lang="en-US" sz="2000" i="1" dirty="0" smtClean="0"/>
          </a:p>
        </p:txBody>
      </p:sp>
      <p:sp>
        <p:nvSpPr>
          <p:cNvPr id="5" name="Titre 4"/>
          <p:cNvSpPr>
            <a:spLocks noGrp="1"/>
          </p:cNvSpPr>
          <p:nvPr>
            <p:ph type="title"/>
          </p:nvPr>
        </p:nvSpPr>
        <p:spPr>
          <a:xfrm>
            <a:off x="367553" y="395742"/>
            <a:ext cx="8229600" cy="621546"/>
          </a:xfrm>
        </p:spPr>
        <p:txBody>
          <a:bodyPr/>
          <a:lstStyle/>
          <a:p>
            <a:r>
              <a:rPr lang="fr-BE" dirty="0"/>
              <a:t>ESG 1.1 How </a:t>
            </a:r>
            <a:r>
              <a:rPr lang="fr-BE" dirty="0" err="1"/>
              <a:t>does</a:t>
            </a:r>
            <a:r>
              <a:rPr lang="fr-BE" dirty="0"/>
              <a:t> AEQES </a:t>
            </a:r>
            <a:r>
              <a:rPr lang="fr-BE" dirty="0" err="1"/>
              <a:t>ask</a:t>
            </a:r>
            <a:r>
              <a:rPr lang="fr-BE" dirty="0"/>
              <a:t> Uni about </a:t>
            </a:r>
            <a:r>
              <a:rPr lang="fr-BE" dirty="0" err="1"/>
              <a:t>it</a:t>
            </a:r>
            <a:endParaRPr lang="fr-BE" dirty="0"/>
          </a:p>
        </p:txBody>
      </p:sp>
      <p:sp>
        <p:nvSpPr>
          <p:cNvPr id="6" name="Rectangle 5"/>
          <p:cNvSpPr/>
          <p:nvPr/>
        </p:nvSpPr>
        <p:spPr>
          <a:xfrm>
            <a:off x="573024" y="1182624"/>
            <a:ext cx="7693152" cy="816864"/>
          </a:xfrm>
          <a:prstGeom prst="rect">
            <a:avLst/>
          </a:prstGeom>
          <a:solidFill>
            <a:srgbClr val="00718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Criterion 1: The institution/entity has formulated, implemented and maintains a policy to support the quality of its curricula </a:t>
            </a:r>
          </a:p>
        </p:txBody>
      </p:sp>
    </p:spTree>
    <p:extLst>
      <p:ext uri="{BB962C8B-B14F-4D97-AF65-F5344CB8AC3E}">
        <p14:creationId xmlns:p14="http://schemas.microsoft.com/office/powerpoint/2010/main" val="38550314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438912"/>
            <a:ext cx="8139953" cy="6217920"/>
          </a:xfrm>
        </p:spPr>
        <p:txBody>
          <a:bodyPr>
            <a:noAutofit/>
          </a:bodyPr>
          <a:lstStyle/>
          <a:p>
            <a:r>
              <a:rPr lang="en-US" sz="2200" dirty="0"/>
              <a:t>What are the educational </a:t>
            </a:r>
            <a:r>
              <a:rPr lang="en-US" sz="2200" dirty="0" smtClean="0"/>
              <a:t>objectives (+ research and community services) </a:t>
            </a:r>
            <a:r>
              <a:rPr lang="en-US" sz="2200" dirty="0"/>
              <a:t>and values of the institution/entity?</a:t>
            </a:r>
          </a:p>
          <a:p>
            <a:r>
              <a:rPr lang="en-US" sz="2200" dirty="0" smtClean="0"/>
              <a:t>How </a:t>
            </a:r>
            <a:r>
              <a:rPr lang="en-US" sz="2200" dirty="0"/>
              <a:t>are these objectives and values articulated with each other? What are the priority objectives?</a:t>
            </a:r>
          </a:p>
          <a:p>
            <a:r>
              <a:rPr lang="en-US" sz="2200" dirty="0"/>
              <a:t>How does the institution's governance affect the organization and management </a:t>
            </a:r>
            <a:r>
              <a:rPr lang="en-US" sz="2200" dirty="0" smtClean="0"/>
              <a:t>of study </a:t>
            </a:r>
            <a:r>
              <a:rPr lang="en-US" sz="2200" dirty="0"/>
              <a:t>programs?</a:t>
            </a:r>
          </a:p>
          <a:p>
            <a:r>
              <a:rPr lang="en-US" sz="2200" dirty="0"/>
              <a:t>What external partnerships does the institution/entity rely on to achieve its objectives?</a:t>
            </a:r>
          </a:p>
          <a:p>
            <a:r>
              <a:rPr lang="en-US" sz="2200" dirty="0"/>
              <a:t>What are the roles and functioning of the consultation and decision-making bodies?</a:t>
            </a:r>
          </a:p>
          <a:p>
            <a:r>
              <a:rPr lang="en-US" sz="2200" dirty="0"/>
              <a:t>What is the role of students in the governance of the institution/entity?</a:t>
            </a:r>
          </a:p>
          <a:p>
            <a:r>
              <a:rPr lang="en-US" sz="2200" dirty="0">
                <a:solidFill>
                  <a:srgbClr val="4B8B8E"/>
                </a:solidFill>
              </a:rPr>
              <a:t>To what extent and in what way do modes of governance contribute to the quality of the </a:t>
            </a:r>
            <a:r>
              <a:rPr lang="en-US" sz="2200" dirty="0" err="1">
                <a:solidFill>
                  <a:srgbClr val="4B8B8E"/>
                </a:solidFill>
              </a:rPr>
              <a:t>programme</a:t>
            </a:r>
            <a:r>
              <a:rPr lang="en-US" sz="2200" dirty="0">
                <a:solidFill>
                  <a:srgbClr val="4B8B8E"/>
                </a:solidFill>
              </a:rPr>
              <a:t>?</a:t>
            </a:r>
          </a:p>
          <a:p>
            <a:r>
              <a:rPr lang="en-US" sz="2200" dirty="0">
                <a:solidFill>
                  <a:srgbClr val="4B8B8E"/>
                </a:solidFill>
              </a:rPr>
              <a:t>To what extent has the institution articulated its objectives and values in a strategic plan?</a:t>
            </a:r>
          </a:p>
          <a:p>
            <a:r>
              <a:rPr lang="en-US" sz="2200" dirty="0">
                <a:solidFill>
                  <a:srgbClr val="007182"/>
                </a:solidFill>
              </a:rPr>
              <a:t>What improvements could be made to governance arrangements?</a:t>
            </a:r>
            <a:endParaRPr lang="en-US" sz="2200" dirty="0" smtClean="0">
              <a:solidFill>
                <a:srgbClr val="007182"/>
              </a:solidFill>
            </a:endParaRPr>
          </a:p>
          <a:p>
            <a:endParaRPr lang="en-US" sz="2200" dirty="0" smtClean="0"/>
          </a:p>
        </p:txBody>
      </p:sp>
    </p:spTree>
    <p:extLst>
      <p:ext uri="{BB962C8B-B14F-4D97-AF65-F5344CB8AC3E}">
        <p14:creationId xmlns:p14="http://schemas.microsoft.com/office/powerpoint/2010/main" val="3071902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1804416"/>
            <a:ext cx="8139953" cy="3359999"/>
          </a:xfrm>
        </p:spPr>
        <p:txBody>
          <a:bodyPr>
            <a:noAutofit/>
          </a:bodyPr>
          <a:lstStyle/>
          <a:p>
            <a:r>
              <a:rPr lang="en-US" sz="2400" dirty="0" smtClean="0"/>
              <a:t>Dimension </a:t>
            </a:r>
            <a:r>
              <a:rPr lang="en-US" sz="2400" dirty="0"/>
              <a:t>1.2: Quality management at the institutional, entity and </a:t>
            </a:r>
            <a:r>
              <a:rPr lang="en-US" sz="2400" dirty="0" err="1"/>
              <a:t>programme</a:t>
            </a:r>
            <a:r>
              <a:rPr lang="en-US" sz="2400" dirty="0"/>
              <a:t> </a:t>
            </a:r>
            <a:r>
              <a:rPr lang="en-US" sz="2400" dirty="0" smtClean="0"/>
              <a:t>levels</a:t>
            </a:r>
          </a:p>
          <a:p>
            <a:endParaRPr lang="en-US" sz="2400" dirty="0" smtClean="0"/>
          </a:p>
          <a:p>
            <a:pPr marL="0" indent="0">
              <a:buNone/>
            </a:pPr>
            <a:r>
              <a:rPr lang="en-US" sz="2000" i="1" dirty="0"/>
              <a:t>The institution/entity develops and implements a policy and associated procedures for quality management at the institutional, entity and </a:t>
            </a:r>
            <a:r>
              <a:rPr lang="en-US" sz="2000" i="1" dirty="0" err="1"/>
              <a:t>programme</a:t>
            </a:r>
            <a:r>
              <a:rPr lang="en-US" sz="2000" i="1" dirty="0"/>
              <a:t> levels. These provide for an active role for students and other stakeholders. Thus, the institution explicitly commits itself to the establishment of a culture that recognizes the importance of quality and its management through appropriate processes</a:t>
            </a:r>
            <a:r>
              <a:rPr lang="en-US" sz="2000" dirty="0"/>
              <a:t>.</a:t>
            </a:r>
          </a:p>
        </p:txBody>
      </p:sp>
      <p:sp>
        <p:nvSpPr>
          <p:cNvPr id="6" name="Rectangle 5"/>
          <p:cNvSpPr/>
          <p:nvPr/>
        </p:nvSpPr>
        <p:spPr>
          <a:xfrm>
            <a:off x="573024" y="463296"/>
            <a:ext cx="7693152" cy="816864"/>
          </a:xfrm>
          <a:prstGeom prst="rect">
            <a:avLst/>
          </a:prstGeom>
          <a:solidFill>
            <a:srgbClr val="00718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Criterion 1: The institution/entity has formulated, implemented and maintains a policy to support the quality of its curricula </a:t>
            </a:r>
          </a:p>
        </p:txBody>
      </p:sp>
    </p:spTree>
    <p:extLst>
      <p:ext uri="{BB962C8B-B14F-4D97-AF65-F5344CB8AC3E}">
        <p14:creationId xmlns:p14="http://schemas.microsoft.com/office/powerpoint/2010/main" val="11218952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158496"/>
            <a:ext cx="8139953" cy="6583680"/>
          </a:xfrm>
        </p:spPr>
        <p:txBody>
          <a:bodyPr>
            <a:noAutofit/>
          </a:bodyPr>
          <a:lstStyle/>
          <a:p>
            <a:r>
              <a:rPr lang="en-US" sz="1900" dirty="0"/>
              <a:t>How does the institution define the notion of quality in its programs of study?</a:t>
            </a:r>
          </a:p>
          <a:p>
            <a:r>
              <a:rPr lang="en-US" sz="1900" dirty="0"/>
              <a:t>What is the role of management and other bodies in terms of quality?</a:t>
            </a:r>
          </a:p>
          <a:p>
            <a:r>
              <a:rPr lang="en-US" sz="1900" dirty="0"/>
              <a:t>Who are the stakeholders and how are they involved in this policy?</a:t>
            </a:r>
          </a:p>
          <a:p>
            <a:r>
              <a:rPr lang="en-US" sz="1900" dirty="0"/>
              <a:t>What is the contribution of students to the quality assurance process? How does the institution ensure participatory student feedback and systematic follow-up?</a:t>
            </a:r>
          </a:p>
          <a:p>
            <a:r>
              <a:rPr lang="en-US" sz="1900" dirty="0"/>
              <a:t>What are the institution's quality management policies? How are they organized in practice and how are they implemented?</a:t>
            </a:r>
          </a:p>
          <a:p>
            <a:r>
              <a:rPr lang="en-US" sz="1900" dirty="0"/>
              <a:t>How are these policies communicated to stakeholders?</a:t>
            </a:r>
          </a:p>
          <a:p>
            <a:r>
              <a:rPr lang="en-US" sz="1900" dirty="0"/>
              <a:t>How are quality management systems articulated with each other?</a:t>
            </a:r>
          </a:p>
          <a:p>
            <a:r>
              <a:rPr lang="en-US" sz="1900" dirty="0"/>
              <a:t>Which central services are involved in the </a:t>
            </a:r>
            <a:r>
              <a:rPr lang="en-US" sz="1900" dirty="0" err="1"/>
              <a:t>programme</a:t>
            </a:r>
            <a:r>
              <a:rPr lang="en-US" sz="1900" dirty="0"/>
              <a:t> management process and its quality?</a:t>
            </a:r>
          </a:p>
          <a:p>
            <a:r>
              <a:rPr lang="en-US" sz="1900" dirty="0"/>
              <a:t>How do they intervene or are they solicited?</a:t>
            </a:r>
          </a:p>
          <a:p>
            <a:r>
              <a:rPr lang="en-US" sz="1900" dirty="0"/>
              <a:t>How to ensure the efficiency of key administrative processes and tasks (premises, secretariat</a:t>
            </a:r>
            <a:r>
              <a:rPr lang="en-US" sz="1900" dirty="0" smtClean="0"/>
              <a:t>, enrolment </a:t>
            </a:r>
            <a:r>
              <a:rPr lang="en-US" sz="1900" dirty="0"/>
              <a:t>in teaching </a:t>
            </a:r>
            <a:r>
              <a:rPr lang="en-US" sz="1900" dirty="0" smtClean="0"/>
              <a:t>units </a:t>
            </a:r>
            <a:r>
              <a:rPr lang="en-US" sz="1900" dirty="0"/>
              <a:t>and exams, schedules, etc.)?</a:t>
            </a:r>
          </a:p>
          <a:p>
            <a:r>
              <a:rPr lang="en-US" sz="1900" dirty="0"/>
              <a:t>If so, to what extent does the institution take into account other internal evaluations and external?</a:t>
            </a:r>
          </a:p>
          <a:p>
            <a:r>
              <a:rPr lang="en-US" sz="1900" dirty="0"/>
              <a:t>How is the sustainability of quality management ensured?</a:t>
            </a:r>
          </a:p>
          <a:p>
            <a:r>
              <a:rPr lang="en-US" sz="1900" dirty="0"/>
              <a:t>How is it ensured that policies and measures are known to stakeholders?</a:t>
            </a:r>
            <a:endParaRPr lang="en-US" sz="1900" dirty="0" smtClean="0"/>
          </a:p>
        </p:txBody>
      </p:sp>
    </p:spTree>
    <p:extLst>
      <p:ext uri="{BB962C8B-B14F-4D97-AF65-F5344CB8AC3E}">
        <p14:creationId xmlns:p14="http://schemas.microsoft.com/office/powerpoint/2010/main" val="35791288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158496"/>
            <a:ext cx="8139953" cy="6583680"/>
          </a:xfrm>
        </p:spPr>
        <p:txBody>
          <a:bodyPr>
            <a:noAutofit/>
          </a:bodyPr>
          <a:lstStyle/>
          <a:p>
            <a:r>
              <a:rPr lang="en-US" sz="1900" dirty="0"/>
              <a:t>What is the entity's quality management policy?</a:t>
            </a:r>
          </a:p>
          <a:p>
            <a:r>
              <a:rPr lang="en-US" sz="1900" dirty="0"/>
              <a:t>How does the internal program quality management process work? What are the most important</a:t>
            </a:r>
          </a:p>
          <a:p>
            <a:r>
              <a:rPr lang="en-US" sz="1900" dirty="0"/>
              <a:t>bodies/bodies involved and what are their respective responsibilities and powers?</a:t>
            </a:r>
          </a:p>
          <a:p>
            <a:r>
              <a:rPr lang="en-US" sz="1900" dirty="0"/>
              <a:t>What are the objectives of the internal quality management process of the </a:t>
            </a:r>
            <a:r>
              <a:rPr lang="en-US" sz="1900" dirty="0" err="1"/>
              <a:t>programme</a:t>
            </a:r>
            <a:r>
              <a:rPr lang="en-US" sz="1900" dirty="0"/>
              <a:t>? Are there any priority objectives? Which ones and for what reasons?</a:t>
            </a:r>
          </a:p>
          <a:p>
            <a:r>
              <a:rPr lang="en-US" sz="1900" dirty="0"/>
              <a:t>How are the results of the internal quality management process disseminated?</a:t>
            </a:r>
          </a:p>
          <a:p>
            <a:r>
              <a:rPr lang="en-US" sz="1900" dirty="0"/>
              <a:t>How is monitoring carried out and by whom?</a:t>
            </a:r>
          </a:p>
          <a:p>
            <a:endParaRPr lang="en-US" sz="1900" dirty="0"/>
          </a:p>
          <a:p>
            <a:r>
              <a:rPr lang="en-US" sz="1900" dirty="0">
                <a:solidFill>
                  <a:srgbClr val="4B8B8E"/>
                </a:solidFill>
              </a:rPr>
              <a:t>How do the processes put in place make it possible to achieve the formulated quality objectives?</a:t>
            </a:r>
          </a:p>
          <a:p>
            <a:r>
              <a:rPr lang="en-US" sz="1900" dirty="0">
                <a:solidFill>
                  <a:srgbClr val="4B8B8E"/>
                </a:solidFill>
              </a:rPr>
              <a:t>If identified, do the indicators allow the quality evolution to be monitored?</a:t>
            </a:r>
            <a:endParaRPr lang="en-US" sz="1900" dirty="0" smtClean="0">
              <a:solidFill>
                <a:srgbClr val="4B8B8E"/>
              </a:solidFill>
            </a:endParaRPr>
          </a:p>
          <a:p>
            <a:endParaRPr lang="en-US" sz="1900" dirty="0">
              <a:solidFill>
                <a:srgbClr val="4B8B8E"/>
              </a:solidFill>
            </a:endParaRPr>
          </a:p>
          <a:p>
            <a:r>
              <a:rPr lang="en-US" sz="1900" dirty="0">
                <a:solidFill>
                  <a:srgbClr val="007182"/>
                </a:solidFill>
              </a:rPr>
              <a:t>What should be improved in terms of the entity's management of the quality of the </a:t>
            </a:r>
            <a:r>
              <a:rPr lang="en-US" sz="1900" dirty="0" err="1">
                <a:solidFill>
                  <a:srgbClr val="007182"/>
                </a:solidFill>
              </a:rPr>
              <a:t>program?fied</a:t>
            </a:r>
            <a:r>
              <a:rPr lang="en-US" sz="1900" dirty="0">
                <a:solidFill>
                  <a:srgbClr val="007182"/>
                </a:solidFill>
              </a:rPr>
              <a:t>, do the indicators allow the quality evolution to be monitored?</a:t>
            </a:r>
            <a:endParaRPr lang="en-US" sz="1900" dirty="0" smtClean="0">
              <a:solidFill>
                <a:srgbClr val="007182"/>
              </a:solidFill>
            </a:endParaRPr>
          </a:p>
        </p:txBody>
      </p:sp>
    </p:spTree>
    <p:extLst>
      <p:ext uri="{BB962C8B-B14F-4D97-AF65-F5344CB8AC3E}">
        <p14:creationId xmlns:p14="http://schemas.microsoft.com/office/powerpoint/2010/main" val="850799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ESG 1.2</a:t>
            </a:r>
            <a:endParaRPr lang="fr-FR" dirty="0"/>
          </a:p>
        </p:txBody>
      </p:sp>
      <p:sp>
        <p:nvSpPr>
          <p:cNvPr id="3" name="Espace réservé du texte 2"/>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2568864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607601"/>
            <a:ext cx="8139953" cy="3359999"/>
          </a:xfrm>
        </p:spPr>
        <p:txBody>
          <a:bodyPr>
            <a:noAutofit/>
          </a:bodyPr>
          <a:lstStyle/>
          <a:p>
            <a:r>
              <a:rPr lang="en-US" sz="2400" dirty="0"/>
              <a:t>The reference in ESG 1.2 includes in particular a reference to the qualifications framework and learning outcomes. In this way, it combines the tools of the Bologna reform with quality assurance, quality of learning and quality of pedagogical and evaluation approaches. </a:t>
            </a:r>
            <a:endParaRPr lang="en-US" sz="2400" dirty="0" smtClean="0"/>
          </a:p>
          <a:p>
            <a:pPr lvl="1"/>
            <a:r>
              <a:rPr lang="en-US" sz="2000" dirty="0" smtClean="0"/>
              <a:t>But the </a:t>
            </a:r>
            <a:r>
              <a:rPr lang="en-US" sz="2000" dirty="0"/>
              <a:t>approval of a new </a:t>
            </a:r>
            <a:r>
              <a:rPr lang="en-US" sz="2000" dirty="0" err="1"/>
              <a:t>programme</a:t>
            </a:r>
            <a:r>
              <a:rPr lang="en-US" sz="2000" dirty="0"/>
              <a:t> is conditioned in FWB by an </a:t>
            </a:r>
            <a:r>
              <a:rPr lang="en-US" sz="2000" dirty="0" smtClean="0"/>
              <a:t>“habilitation” </a:t>
            </a:r>
            <a:r>
              <a:rPr lang="en-US" sz="2000" dirty="0"/>
              <a:t>mechanism at government level and is separate from the external quality management system. In addition, the creation of a new </a:t>
            </a:r>
            <a:r>
              <a:rPr lang="en-US" sz="2000" dirty="0" err="1"/>
              <a:t>programme</a:t>
            </a:r>
            <a:r>
              <a:rPr lang="en-US" sz="2000" dirty="0"/>
              <a:t> is subject to regulation of the supply of training in all forms of higher education in FWB : </a:t>
            </a:r>
            <a:r>
              <a:rPr lang="en-US" sz="2000" dirty="0" smtClean="0"/>
              <a:t>like ex-ante </a:t>
            </a:r>
            <a:r>
              <a:rPr lang="en-US" sz="2000" dirty="0"/>
              <a:t>accreditation</a:t>
            </a:r>
            <a:endParaRPr lang="en-US" sz="2000" dirty="0" smtClean="0"/>
          </a:p>
          <a:p>
            <a:pPr lvl="1"/>
            <a:r>
              <a:rPr lang="en-US" sz="2000" dirty="0"/>
              <a:t>Consequently, the experts </a:t>
            </a:r>
            <a:r>
              <a:rPr lang="en-US" sz="2000" dirty="0" smtClean="0"/>
              <a:t>act </a:t>
            </a:r>
            <a:r>
              <a:rPr lang="en-US" sz="2000" dirty="0"/>
              <a:t>at the time of an evaluation which, with regard to the Deming loop, is in the </a:t>
            </a:r>
            <a:r>
              <a:rPr lang="en-US" sz="2000" dirty="0" smtClean="0"/>
              <a:t>check stage</a:t>
            </a:r>
            <a:endParaRPr lang="fr-FR" sz="2000" dirty="0"/>
          </a:p>
        </p:txBody>
      </p:sp>
      <p:sp>
        <p:nvSpPr>
          <p:cNvPr id="4" name="Titre 3"/>
          <p:cNvSpPr>
            <a:spLocks noGrp="1"/>
          </p:cNvSpPr>
          <p:nvPr>
            <p:ph type="title"/>
          </p:nvPr>
        </p:nvSpPr>
        <p:spPr>
          <a:xfrm>
            <a:off x="487680" y="796092"/>
            <a:ext cx="8229600" cy="621546"/>
          </a:xfrm>
        </p:spPr>
        <p:txBody>
          <a:bodyPr/>
          <a:lstStyle/>
          <a:p>
            <a:r>
              <a:rPr lang="fr-BE" sz="3200" dirty="0" smtClean="0"/>
              <a:t>ESG 1.2 </a:t>
            </a:r>
            <a:r>
              <a:rPr lang="en-US" sz="3200" dirty="0" smtClean="0"/>
              <a:t>design and approval of </a:t>
            </a:r>
            <a:r>
              <a:rPr lang="en-US" sz="3200" dirty="0" err="1" smtClean="0"/>
              <a:t>programmes</a:t>
            </a:r>
            <a:r>
              <a:rPr lang="en-US" sz="3200" dirty="0"/>
              <a:t/>
            </a:r>
            <a:br>
              <a:rPr lang="en-US" sz="3200" dirty="0"/>
            </a:br>
            <a:r>
              <a:rPr lang="fr-BE" sz="3200" dirty="0"/>
              <a:t/>
            </a:r>
            <a:br>
              <a:rPr lang="fr-BE" sz="3200" dirty="0"/>
            </a:br>
            <a:endParaRPr lang="fr-BE" sz="3200" dirty="0"/>
          </a:p>
        </p:txBody>
      </p:sp>
      <p:sp>
        <p:nvSpPr>
          <p:cNvPr id="5" name="Rectangle 4"/>
          <p:cNvSpPr/>
          <p:nvPr/>
        </p:nvSpPr>
        <p:spPr>
          <a:xfrm>
            <a:off x="161366" y="968905"/>
            <a:ext cx="8653450" cy="1633344"/>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Institutions </a:t>
            </a:r>
            <a:r>
              <a:rPr lang="en-US" dirty="0"/>
              <a:t>should have processes for the design and approval of their </a:t>
            </a:r>
            <a:r>
              <a:rPr lang="en-US" dirty="0" err="1"/>
              <a:t>programmes</a:t>
            </a:r>
            <a:r>
              <a:rPr lang="en-US" dirty="0"/>
              <a:t>. The </a:t>
            </a:r>
          </a:p>
          <a:p>
            <a:r>
              <a:rPr lang="en-US" dirty="0" err="1"/>
              <a:t>programmes</a:t>
            </a:r>
            <a:r>
              <a:rPr lang="en-US" dirty="0"/>
              <a:t> should be designed so that they meet the objectives set for them, including the </a:t>
            </a:r>
            <a:r>
              <a:rPr lang="en-US" dirty="0" smtClean="0"/>
              <a:t>intended </a:t>
            </a:r>
            <a:r>
              <a:rPr lang="en-US" dirty="0"/>
              <a:t>learning outcomes. The qualification resulting from a </a:t>
            </a:r>
            <a:r>
              <a:rPr lang="en-US" dirty="0" err="1"/>
              <a:t>programme</a:t>
            </a:r>
            <a:r>
              <a:rPr lang="en-US" dirty="0"/>
              <a:t> should be clearly </a:t>
            </a:r>
            <a:r>
              <a:rPr lang="en-US" dirty="0" smtClean="0"/>
              <a:t>specified </a:t>
            </a:r>
            <a:r>
              <a:rPr lang="en-US" dirty="0"/>
              <a:t>and communicated, and refer to the correct level of the national qualifications framework </a:t>
            </a:r>
            <a:r>
              <a:rPr lang="en-US" dirty="0" smtClean="0"/>
              <a:t>for </a:t>
            </a:r>
            <a:r>
              <a:rPr lang="en-US" dirty="0"/>
              <a:t>higher education and, consequently, to the Framework for Qualifications of the European Higher </a:t>
            </a:r>
            <a:r>
              <a:rPr lang="en-US" dirty="0" smtClean="0"/>
              <a:t>Education </a:t>
            </a:r>
            <a:r>
              <a:rPr lang="en-US" dirty="0"/>
              <a:t>Area</a:t>
            </a:r>
            <a:r>
              <a:rPr lang="en-US" dirty="0" smtClean="0"/>
              <a:t>.</a:t>
            </a:r>
            <a:endParaRPr lang="en-US" dirty="0"/>
          </a:p>
        </p:txBody>
      </p:sp>
    </p:spTree>
    <p:extLst>
      <p:ext uri="{BB962C8B-B14F-4D97-AF65-F5344CB8AC3E}">
        <p14:creationId xmlns:p14="http://schemas.microsoft.com/office/powerpoint/2010/main" val="30822801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4044"/>
            <a:ext cx="8229600" cy="621546"/>
          </a:xfrm>
        </p:spPr>
        <p:txBody>
          <a:bodyPr/>
          <a:lstStyle/>
          <a:p>
            <a:r>
              <a:rPr lang="en-US" dirty="0" smtClean="0"/>
              <a:t>What have been noted by the expert </a:t>
            </a:r>
            <a:r>
              <a:rPr lang="en-US" dirty="0" err="1" smtClean="0"/>
              <a:t>commitees</a:t>
            </a:r>
            <a:endParaRPr lang="fr-FR" dirty="0"/>
          </a:p>
        </p:txBody>
      </p:sp>
      <p:sp>
        <p:nvSpPr>
          <p:cNvPr id="3" name="Espace réservé du contenu 2"/>
          <p:cNvSpPr>
            <a:spLocks noGrp="1"/>
          </p:cNvSpPr>
          <p:nvPr>
            <p:ph idx="1"/>
          </p:nvPr>
        </p:nvSpPr>
        <p:spPr>
          <a:xfrm>
            <a:off x="340659" y="1502802"/>
            <a:ext cx="8588188" cy="4525963"/>
          </a:xfrm>
        </p:spPr>
        <p:txBody>
          <a:bodyPr>
            <a:noAutofit/>
          </a:bodyPr>
          <a:lstStyle/>
          <a:p>
            <a:r>
              <a:rPr lang="en-US" sz="2000" dirty="0"/>
              <a:t>The concept of a qualifications framework (CFC) leads to the right approach to learning outcomes</a:t>
            </a:r>
            <a:r>
              <a:rPr lang="en-US" sz="2000" dirty="0" smtClean="0"/>
              <a:t>. Long </a:t>
            </a:r>
            <a:r>
              <a:rPr lang="en-US" sz="2000" dirty="0"/>
              <a:t>before the </a:t>
            </a:r>
            <a:r>
              <a:rPr lang="en-US" sz="2000" dirty="0" smtClean="0"/>
              <a:t>LO </a:t>
            </a:r>
            <a:r>
              <a:rPr lang="en-US" sz="2000" dirty="0"/>
              <a:t>approach was made mandatory, a series of initiatives had been taken at different levels. </a:t>
            </a:r>
            <a:endParaRPr lang="en-US" sz="2000" dirty="0" smtClean="0"/>
          </a:p>
          <a:p>
            <a:r>
              <a:rPr lang="en-US" sz="2000" dirty="0" smtClean="0">
                <a:solidFill>
                  <a:srgbClr val="007182"/>
                </a:solidFill>
              </a:rPr>
              <a:t>In </a:t>
            </a:r>
            <a:r>
              <a:rPr lang="en-US" sz="2000" dirty="0">
                <a:solidFill>
                  <a:srgbClr val="007182"/>
                </a:solidFill>
              </a:rPr>
              <a:t>the new AEQES framework, the program and learning outcomes approach is the cornerstone of program quality assessment</a:t>
            </a:r>
            <a:r>
              <a:rPr lang="en-US" sz="2000" dirty="0" smtClean="0">
                <a:solidFill>
                  <a:srgbClr val="007182"/>
                </a:solidFill>
              </a:rPr>
              <a:t>.</a:t>
            </a:r>
            <a:r>
              <a:rPr lang="en-US" sz="2000" dirty="0" smtClean="0"/>
              <a:t> </a:t>
            </a:r>
          </a:p>
          <a:p>
            <a:r>
              <a:rPr lang="en-US" sz="2000" dirty="0"/>
              <a:t>It is essential that a learning outcomes approach is based on in-depth team reflection on the competencies concerned, how best to acquire them and how to evaluate them. Coordination between teachers, the creation of learning situations and assessments common to several learning activities are being </a:t>
            </a:r>
            <a:r>
              <a:rPr lang="en-US" sz="2000" dirty="0" smtClean="0"/>
              <a:t>developed,</a:t>
            </a:r>
            <a:endParaRPr lang="en-US" sz="2000" dirty="0"/>
          </a:p>
        </p:txBody>
      </p:sp>
    </p:spTree>
    <p:extLst>
      <p:ext uri="{BB962C8B-B14F-4D97-AF65-F5344CB8AC3E}">
        <p14:creationId xmlns:p14="http://schemas.microsoft.com/office/powerpoint/2010/main" val="12687056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dirty="0"/>
              <a:t>TRAJECTOIRES</a:t>
            </a:r>
            <a:br>
              <a:rPr lang="en-US" dirty="0"/>
            </a:br>
            <a:r>
              <a:rPr lang="en-US" sz="2700" dirty="0"/>
              <a:t>Analysis of thirteen evaluations against the benchmarks and guidelines for quality assurance in the European Higher Education Area (ESG), Part 1</a:t>
            </a:r>
            <a:endParaRPr lang="fr-FR" sz="2700" dirty="0"/>
          </a:p>
        </p:txBody>
      </p:sp>
      <p:sp>
        <p:nvSpPr>
          <p:cNvPr id="3" name="Espace réservé du texte 2"/>
          <p:cNvSpPr>
            <a:spLocks noGrp="1"/>
          </p:cNvSpPr>
          <p:nvPr>
            <p:ph type="body" sz="quarter" idx="13"/>
          </p:nvPr>
        </p:nvSpPr>
        <p:spPr>
          <a:xfrm>
            <a:off x="1940463" y="4155142"/>
            <a:ext cx="5119638" cy="552855"/>
          </a:xfrm>
        </p:spPr>
        <p:txBody>
          <a:bodyPr/>
          <a:lstStyle/>
          <a:p>
            <a:r>
              <a:rPr lang="fr-FR" dirty="0" err="1" smtClean="0"/>
              <a:t>January</a:t>
            </a:r>
            <a:r>
              <a:rPr lang="fr-FR" dirty="0" smtClean="0"/>
              <a:t> 2019</a:t>
            </a:r>
            <a:endParaRPr lang="fr-FR" dirty="0"/>
          </a:p>
        </p:txBody>
      </p:sp>
      <p:pic>
        <p:nvPicPr>
          <p:cNvPr id="6" name="Image 5" descr="http://web.elth.ucv.ro/eduqas/wp-content/uploads/sites/2/2017/12/eu_flag_co_funded_pos_rgb_right-300x86.jpg"/>
          <p:cNvPicPr/>
          <p:nvPr/>
        </p:nvPicPr>
        <p:blipFill>
          <a:blip r:embed="rId3">
            <a:extLst>
              <a:ext uri="{28A0092B-C50C-407E-A947-70E740481C1C}">
                <a14:useLocalDpi xmlns:a14="http://schemas.microsoft.com/office/drawing/2010/main" val="0"/>
              </a:ext>
            </a:extLst>
          </a:blip>
          <a:srcRect/>
          <a:stretch>
            <a:fillRect/>
          </a:stretch>
        </p:blipFill>
        <p:spPr bwMode="auto">
          <a:xfrm>
            <a:off x="6491642" y="393270"/>
            <a:ext cx="2113280" cy="604520"/>
          </a:xfrm>
          <a:prstGeom prst="rect">
            <a:avLst/>
          </a:prstGeom>
          <a:noFill/>
          <a:ln>
            <a:noFill/>
          </a:ln>
        </p:spPr>
      </p:pic>
      <p:pic>
        <p:nvPicPr>
          <p:cNvPr id="7" name="Picture 1" descr="H:\Tempus_2015\EDUQAS\eduqas_logo_print-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7556" y="182767"/>
            <a:ext cx="1444625"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7594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114" y="1872853"/>
            <a:ext cx="8139953" cy="3359999"/>
          </a:xfrm>
        </p:spPr>
        <p:txBody>
          <a:bodyPr>
            <a:noAutofit/>
          </a:bodyPr>
          <a:lstStyle/>
          <a:p>
            <a:r>
              <a:rPr lang="en-US" sz="2000" dirty="0"/>
              <a:t>Consultation with employers and professional associations when creating a new </a:t>
            </a:r>
            <a:r>
              <a:rPr lang="en-US" sz="2000" dirty="0" err="1"/>
              <a:t>programme</a:t>
            </a:r>
            <a:r>
              <a:rPr lang="en-US" sz="2000" dirty="0"/>
              <a:t> is currently not systematic but seems essential for a variety of reasons, including the employability of future </a:t>
            </a:r>
            <a:r>
              <a:rPr lang="en-US" sz="2000" dirty="0" smtClean="0"/>
              <a:t>graduates</a:t>
            </a:r>
          </a:p>
          <a:p>
            <a:r>
              <a:rPr lang="en-US" sz="2000" dirty="0"/>
              <a:t>The construction and revision of a skills framework should include, among other things, the involvement of stakeholders, including employers, and provide serious documentation for the analysis of socio-economic needs. The FWB should also set up a system to monitor developments in higher education and the needs and expectations of society</a:t>
            </a:r>
            <a:r>
              <a:rPr lang="en-US" sz="2000" dirty="0" smtClean="0"/>
              <a:t>.</a:t>
            </a:r>
          </a:p>
          <a:p>
            <a:r>
              <a:rPr lang="en-US" sz="2000" dirty="0"/>
              <a:t>The presence of teachers with professional experience and professionals with lecturing responsibilities, the support of students by professionals in professional practice modules, the consultation of internship supervisors and the monitoring of final year work in line with professional realities can testify to a real professional rooting in many programs </a:t>
            </a:r>
            <a:endParaRPr lang="fr-FR" sz="2000" dirty="0"/>
          </a:p>
        </p:txBody>
      </p:sp>
      <p:sp>
        <p:nvSpPr>
          <p:cNvPr id="4" name="Titre 3"/>
          <p:cNvSpPr>
            <a:spLocks noGrp="1"/>
          </p:cNvSpPr>
          <p:nvPr>
            <p:ph type="title"/>
          </p:nvPr>
        </p:nvSpPr>
        <p:spPr/>
        <p:txBody>
          <a:bodyPr/>
          <a:lstStyle/>
          <a:p>
            <a:r>
              <a:rPr lang="fr-BE" dirty="0" smtClean="0"/>
              <a:t>ESG 1.2 </a:t>
            </a:r>
            <a:r>
              <a:rPr lang="fr-BE" dirty="0"/>
              <a:t>points of focus</a:t>
            </a:r>
            <a:br>
              <a:rPr lang="fr-BE" dirty="0"/>
            </a:br>
            <a:r>
              <a:rPr lang="fr-BE" dirty="0"/>
              <a:t/>
            </a:r>
            <a:br>
              <a:rPr lang="fr-BE" dirty="0"/>
            </a:br>
            <a:endParaRPr lang="fr-BE" dirty="0"/>
          </a:p>
        </p:txBody>
      </p:sp>
      <p:sp>
        <p:nvSpPr>
          <p:cNvPr id="5" name="Rectangle 4"/>
          <p:cNvSpPr/>
          <p:nvPr/>
        </p:nvSpPr>
        <p:spPr>
          <a:xfrm>
            <a:off x="161366" y="1017673"/>
            <a:ext cx="8653450" cy="628247"/>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Strengthen stakeholder involvement, external expertise and </a:t>
            </a:r>
            <a:r>
              <a:rPr lang="en-US" dirty="0" smtClean="0"/>
              <a:t>benchmark</a:t>
            </a:r>
            <a:endParaRPr lang="en-US" dirty="0"/>
          </a:p>
        </p:txBody>
      </p:sp>
    </p:spTree>
    <p:extLst>
      <p:ext uri="{BB962C8B-B14F-4D97-AF65-F5344CB8AC3E}">
        <p14:creationId xmlns:p14="http://schemas.microsoft.com/office/powerpoint/2010/main" val="897806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114" y="1872853"/>
            <a:ext cx="8139953" cy="3359999"/>
          </a:xfrm>
        </p:spPr>
        <p:txBody>
          <a:bodyPr>
            <a:noAutofit/>
          </a:bodyPr>
          <a:lstStyle/>
          <a:p>
            <a:r>
              <a:rPr lang="en-US" sz="2000" dirty="0"/>
              <a:t>At </a:t>
            </a:r>
            <a:r>
              <a:rPr lang="en-US" sz="2000" dirty="0" err="1"/>
              <a:t>Uni</a:t>
            </a:r>
            <a:r>
              <a:rPr lang="en-US" sz="2000" dirty="0"/>
              <a:t> level, this reference requires an integrated approach in order to link external tools (qualifications frameworks, quality assurance) with school management (school-specific quality system and stakeholder involvement) and specific pedagogical approaches (skills and learning outcomes approach, active pedagogies, integrated assessments, </a:t>
            </a:r>
            <a:r>
              <a:rPr lang="en-US" sz="2000" dirty="0" err="1"/>
              <a:t>etc</a:t>
            </a:r>
            <a:r>
              <a:rPr lang="en-US" sz="2000" dirty="0"/>
              <a:t>). </a:t>
            </a:r>
            <a:endParaRPr lang="fr-FR" sz="2000" dirty="0"/>
          </a:p>
        </p:txBody>
      </p:sp>
      <p:sp>
        <p:nvSpPr>
          <p:cNvPr id="4" name="Titre 3"/>
          <p:cNvSpPr>
            <a:spLocks noGrp="1"/>
          </p:cNvSpPr>
          <p:nvPr>
            <p:ph type="title"/>
          </p:nvPr>
        </p:nvSpPr>
        <p:spPr/>
        <p:txBody>
          <a:bodyPr/>
          <a:lstStyle/>
          <a:p>
            <a:r>
              <a:rPr lang="fr-BE" dirty="0" smtClean="0"/>
              <a:t>ESG 1.2 </a:t>
            </a:r>
            <a:r>
              <a:rPr lang="fr-BE" dirty="0"/>
              <a:t>points of focus</a:t>
            </a:r>
            <a:br>
              <a:rPr lang="fr-BE" dirty="0"/>
            </a:br>
            <a:r>
              <a:rPr lang="fr-BE" dirty="0"/>
              <a:t/>
            </a:r>
            <a:br>
              <a:rPr lang="fr-BE" dirty="0"/>
            </a:br>
            <a:endParaRPr lang="fr-BE" dirty="0"/>
          </a:p>
        </p:txBody>
      </p:sp>
    </p:spTree>
    <p:extLst>
      <p:ext uri="{BB962C8B-B14F-4D97-AF65-F5344CB8AC3E}">
        <p14:creationId xmlns:p14="http://schemas.microsoft.com/office/powerpoint/2010/main" val="2890020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17288"/>
            <a:ext cx="8139953" cy="3359999"/>
          </a:xfrm>
        </p:spPr>
        <p:txBody>
          <a:bodyPr>
            <a:noAutofit/>
          </a:bodyPr>
          <a:lstStyle/>
          <a:p>
            <a:r>
              <a:rPr lang="en-US" sz="2400" dirty="0"/>
              <a:t>Construction of a table showing how each course in the </a:t>
            </a:r>
            <a:r>
              <a:rPr lang="en-US" sz="2400" dirty="0" err="1"/>
              <a:t>programme</a:t>
            </a:r>
            <a:r>
              <a:rPr lang="en-US" sz="2400" dirty="0"/>
              <a:t> contributes to the overall objectives of the training. This grid is a valuable tool for managing the program.</a:t>
            </a:r>
            <a:endParaRPr lang="en-US" sz="2400" dirty="0" smtClean="0"/>
          </a:p>
          <a:p>
            <a:endParaRPr lang="en-US" sz="2400" dirty="0" smtClean="0"/>
          </a:p>
        </p:txBody>
      </p:sp>
      <p:sp>
        <p:nvSpPr>
          <p:cNvPr id="4" name="Titre 3"/>
          <p:cNvSpPr>
            <a:spLocks noGrp="1"/>
          </p:cNvSpPr>
          <p:nvPr>
            <p:ph type="title"/>
          </p:nvPr>
        </p:nvSpPr>
        <p:spPr/>
        <p:txBody>
          <a:bodyPr/>
          <a:lstStyle/>
          <a:p>
            <a:r>
              <a:rPr lang="fr-BE" dirty="0" smtClean="0"/>
              <a:t>ESG 1.2 good practices</a:t>
            </a:r>
            <a:r>
              <a:rPr lang="fr-BE" dirty="0"/>
              <a:t/>
            </a:r>
            <a:br>
              <a:rPr lang="fr-BE" dirty="0"/>
            </a:br>
            <a:r>
              <a:rPr lang="fr-BE" dirty="0"/>
              <a:t/>
            </a:r>
            <a:br>
              <a:rPr lang="fr-BE" dirty="0"/>
            </a:br>
            <a:endParaRPr lang="fr-BE" dirty="0"/>
          </a:p>
        </p:txBody>
      </p:sp>
    </p:spTree>
    <p:extLst>
      <p:ext uri="{BB962C8B-B14F-4D97-AF65-F5344CB8AC3E}">
        <p14:creationId xmlns:p14="http://schemas.microsoft.com/office/powerpoint/2010/main" val="5414373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2206752"/>
            <a:ext cx="8139953" cy="3359999"/>
          </a:xfrm>
        </p:spPr>
        <p:txBody>
          <a:bodyPr>
            <a:noAutofit/>
          </a:bodyPr>
          <a:lstStyle/>
          <a:p>
            <a:r>
              <a:rPr lang="en-US" sz="2400" dirty="0" smtClean="0"/>
              <a:t>dimension </a:t>
            </a:r>
            <a:r>
              <a:rPr lang="en-US" sz="2400" dirty="0"/>
              <a:t>1.3: Development, management and periodic review of the </a:t>
            </a:r>
            <a:r>
              <a:rPr lang="en-US" sz="2400" dirty="0" err="1" smtClean="0"/>
              <a:t>programme</a:t>
            </a:r>
            <a:endParaRPr lang="en-US" sz="2400" dirty="0" smtClean="0"/>
          </a:p>
          <a:p>
            <a:pPr marL="0" indent="0">
              <a:buNone/>
            </a:pPr>
            <a:r>
              <a:rPr lang="en-US" sz="2200" i="1" dirty="0" smtClean="0"/>
              <a:t>The </a:t>
            </a:r>
            <a:r>
              <a:rPr lang="en-US" sz="2200" i="1" dirty="0"/>
              <a:t>institution/entity develops and implements procedures and mechanisms for developing, managing and revising its </a:t>
            </a:r>
            <a:r>
              <a:rPr lang="en-US" sz="2200" i="1" dirty="0" err="1"/>
              <a:t>programme</a:t>
            </a:r>
            <a:r>
              <a:rPr lang="en-US" sz="2200" i="1" dirty="0"/>
              <a:t>. These procedures and mechanisms are effective, participatory and contribute to developing the quality of the </a:t>
            </a:r>
            <a:r>
              <a:rPr lang="en-US" sz="2200" i="1" dirty="0" err="1"/>
              <a:t>programme</a:t>
            </a:r>
            <a:r>
              <a:rPr lang="en-US" sz="2200" i="1" dirty="0"/>
              <a:t>. The monitoring shall take into account the results of all evaluations of the quality of the </a:t>
            </a:r>
            <a:r>
              <a:rPr lang="en-US" sz="2200" i="1" dirty="0" err="1"/>
              <a:t>programme</a:t>
            </a:r>
            <a:r>
              <a:rPr lang="en-US" sz="2200" i="1" dirty="0"/>
              <a:t>.</a:t>
            </a:r>
            <a:endParaRPr lang="en-US" sz="2200" i="1" dirty="0" smtClean="0"/>
          </a:p>
        </p:txBody>
      </p:sp>
      <p:sp>
        <p:nvSpPr>
          <p:cNvPr id="5" name="Titre 4"/>
          <p:cNvSpPr>
            <a:spLocks noGrp="1"/>
          </p:cNvSpPr>
          <p:nvPr>
            <p:ph type="title"/>
          </p:nvPr>
        </p:nvSpPr>
        <p:spPr>
          <a:xfrm>
            <a:off x="367553" y="395742"/>
            <a:ext cx="8229600" cy="621546"/>
          </a:xfrm>
        </p:spPr>
        <p:txBody>
          <a:bodyPr/>
          <a:lstStyle/>
          <a:p>
            <a:r>
              <a:rPr lang="fr-BE" dirty="0"/>
              <a:t>ESG </a:t>
            </a:r>
            <a:r>
              <a:rPr lang="fr-BE" dirty="0" smtClean="0"/>
              <a:t>1.2 </a:t>
            </a:r>
            <a:r>
              <a:rPr lang="fr-BE" dirty="0"/>
              <a:t>How </a:t>
            </a:r>
            <a:r>
              <a:rPr lang="fr-BE" dirty="0" err="1"/>
              <a:t>does</a:t>
            </a:r>
            <a:r>
              <a:rPr lang="fr-BE" dirty="0"/>
              <a:t> AEQES </a:t>
            </a:r>
            <a:r>
              <a:rPr lang="fr-BE" dirty="0" err="1"/>
              <a:t>ask</a:t>
            </a:r>
            <a:r>
              <a:rPr lang="fr-BE" dirty="0"/>
              <a:t> Uni about </a:t>
            </a:r>
            <a:r>
              <a:rPr lang="fr-BE" dirty="0" err="1"/>
              <a:t>it</a:t>
            </a:r>
            <a:endParaRPr lang="fr-BE" dirty="0"/>
          </a:p>
        </p:txBody>
      </p:sp>
      <p:sp>
        <p:nvSpPr>
          <p:cNvPr id="6" name="Rectangle 5"/>
          <p:cNvSpPr/>
          <p:nvPr/>
        </p:nvSpPr>
        <p:spPr>
          <a:xfrm>
            <a:off x="573024" y="1182624"/>
            <a:ext cx="7693152" cy="816864"/>
          </a:xfrm>
          <a:prstGeom prst="rect">
            <a:avLst/>
          </a:prstGeom>
          <a:solidFill>
            <a:srgbClr val="00718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Criterion 1: The institution/entity has formulated, implemented and maintains a policy to support the quality of its curricula </a:t>
            </a:r>
          </a:p>
        </p:txBody>
      </p:sp>
    </p:spTree>
    <p:extLst>
      <p:ext uri="{BB962C8B-B14F-4D97-AF65-F5344CB8AC3E}">
        <p14:creationId xmlns:p14="http://schemas.microsoft.com/office/powerpoint/2010/main" val="724858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670560"/>
            <a:ext cx="8512168" cy="6547104"/>
          </a:xfrm>
        </p:spPr>
        <p:txBody>
          <a:bodyPr>
            <a:noAutofit/>
          </a:bodyPr>
          <a:lstStyle/>
          <a:p>
            <a:r>
              <a:rPr lang="en-US" sz="2400" dirty="0"/>
              <a:t>Which bodies/bodies, persons involved and what are their responsibilities and respective powers?</a:t>
            </a:r>
          </a:p>
          <a:p>
            <a:r>
              <a:rPr lang="en-US" sz="2400" dirty="0"/>
              <a:t>What are the factors and actors that can motivate/initiate an opening or review of </a:t>
            </a:r>
            <a:r>
              <a:rPr lang="en-US" sz="2400" dirty="0" smtClean="0"/>
              <a:t>the program</a:t>
            </a:r>
            <a:r>
              <a:rPr lang="en-US" sz="2400" dirty="0"/>
              <a:t>?</a:t>
            </a:r>
          </a:p>
          <a:p>
            <a:r>
              <a:rPr lang="en-US" sz="2400" dirty="0"/>
              <a:t>Has the program undergone any significant revisions since its </a:t>
            </a:r>
            <a:r>
              <a:rPr lang="en-US" sz="2400" dirty="0" smtClean="0"/>
              <a:t>implementation?</a:t>
            </a:r>
            <a:endParaRPr lang="en-US" sz="2400" dirty="0"/>
          </a:p>
          <a:p>
            <a:r>
              <a:rPr lang="en-US" sz="2400" dirty="0"/>
              <a:t>What information/data is used in the internal quality management process?</a:t>
            </a:r>
          </a:p>
          <a:p>
            <a:r>
              <a:rPr lang="en-US" sz="2400" dirty="0"/>
              <a:t>How are they collected? How are they </a:t>
            </a:r>
            <a:r>
              <a:rPr lang="en-US" sz="2400" dirty="0" err="1"/>
              <a:t>analysed</a:t>
            </a:r>
            <a:r>
              <a:rPr lang="en-US" sz="2400" dirty="0"/>
              <a:t> and how are follow-up decisions made? How do they intervene in the management of the program? </a:t>
            </a:r>
            <a:endParaRPr lang="en-US" sz="2400" dirty="0" smtClean="0"/>
          </a:p>
          <a:p>
            <a:r>
              <a:rPr lang="en-US" sz="2400" dirty="0" smtClean="0"/>
              <a:t>How </a:t>
            </a:r>
            <a:r>
              <a:rPr lang="en-US" sz="2400" dirty="0"/>
              <a:t>is the participatory dimension of the process ensured?</a:t>
            </a:r>
          </a:p>
          <a:p>
            <a:r>
              <a:rPr lang="en-US" sz="2400" dirty="0"/>
              <a:t>How is the institution/entity involved in the work of the development bodies? the management and revision of the program</a:t>
            </a:r>
            <a:r>
              <a:rPr lang="en-US" sz="2400" dirty="0" smtClean="0"/>
              <a:t>?</a:t>
            </a:r>
            <a:endParaRPr lang="en-US" sz="2400" dirty="0"/>
          </a:p>
        </p:txBody>
      </p:sp>
    </p:spTree>
    <p:extLst>
      <p:ext uri="{BB962C8B-B14F-4D97-AF65-F5344CB8AC3E}">
        <p14:creationId xmlns:p14="http://schemas.microsoft.com/office/powerpoint/2010/main" val="17844892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p:cNvSpPr>
            <a:spLocks noGrp="1"/>
          </p:cNvSpPr>
          <p:nvPr>
            <p:ph idx="1"/>
          </p:nvPr>
        </p:nvSpPr>
        <p:spPr>
          <a:xfrm>
            <a:off x="457200" y="819912"/>
            <a:ext cx="8229600" cy="4525963"/>
          </a:xfrm>
        </p:spPr>
        <p:txBody>
          <a:bodyPr>
            <a:noAutofit/>
          </a:bodyPr>
          <a:lstStyle/>
          <a:p>
            <a:r>
              <a:rPr lang="en-US" sz="2300" dirty="0"/>
              <a:t>In the various forms of higher education where central bodies and agencies establish different requirements such as minimum contents, pedagogical files, educational files, etc. skills repositories* etc., what use does the institution/entity make of its margin of autonomy?</a:t>
            </a:r>
          </a:p>
          <a:p>
            <a:r>
              <a:rPr lang="en-US" sz="2300" dirty="0"/>
              <a:t>How does the institution/entity report its findings and expectations for the development, implementation and monitoring of the management and program revision to the authorities on which he/she depends?</a:t>
            </a:r>
          </a:p>
          <a:p>
            <a:r>
              <a:rPr lang="en-US" sz="2300" dirty="0"/>
              <a:t>How does the school deal with the pedagogical freedom it has?</a:t>
            </a:r>
          </a:p>
          <a:p>
            <a:r>
              <a:rPr lang="en-US" sz="2300" dirty="0" smtClean="0">
                <a:solidFill>
                  <a:srgbClr val="007182"/>
                </a:solidFill>
              </a:rPr>
              <a:t>What </a:t>
            </a:r>
            <a:r>
              <a:rPr lang="en-US" sz="2300" dirty="0">
                <a:solidFill>
                  <a:srgbClr val="007182"/>
                </a:solidFill>
              </a:rPr>
              <a:t>are the main problems encountered in the processes of developing, piloting and revising the </a:t>
            </a:r>
            <a:r>
              <a:rPr lang="en-US" sz="2300" dirty="0" err="1">
                <a:solidFill>
                  <a:srgbClr val="007182"/>
                </a:solidFill>
              </a:rPr>
              <a:t>programme</a:t>
            </a:r>
            <a:r>
              <a:rPr lang="en-US" sz="2300" dirty="0">
                <a:solidFill>
                  <a:srgbClr val="007182"/>
                </a:solidFill>
              </a:rPr>
              <a:t>? What remedies are being considered / have been implemented? Is the response capacity of the institution/entity/body/body adequate?</a:t>
            </a:r>
            <a:endParaRPr lang="fr-BE" sz="2300" dirty="0">
              <a:solidFill>
                <a:srgbClr val="007182"/>
              </a:solidFill>
            </a:endParaRPr>
          </a:p>
        </p:txBody>
      </p:sp>
    </p:spTree>
    <p:extLst>
      <p:ext uri="{BB962C8B-B14F-4D97-AF65-F5344CB8AC3E}">
        <p14:creationId xmlns:p14="http://schemas.microsoft.com/office/powerpoint/2010/main" val="14030003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7553" y="395742"/>
            <a:ext cx="8229600" cy="621546"/>
          </a:xfrm>
        </p:spPr>
        <p:txBody>
          <a:bodyPr/>
          <a:lstStyle/>
          <a:p>
            <a:r>
              <a:rPr lang="fr-BE" dirty="0"/>
              <a:t>ESG </a:t>
            </a:r>
            <a:r>
              <a:rPr lang="fr-BE" dirty="0" smtClean="0"/>
              <a:t>1.2 </a:t>
            </a:r>
            <a:r>
              <a:rPr lang="fr-BE" dirty="0"/>
              <a:t>How </a:t>
            </a:r>
            <a:r>
              <a:rPr lang="fr-BE" dirty="0" err="1"/>
              <a:t>does</a:t>
            </a:r>
            <a:r>
              <a:rPr lang="fr-BE" dirty="0"/>
              <a:t> AEQES </a:t>
            </a:r>
            <a:r>
              <a:rPr lang="fr-BE" dirty="0" err="1"/>
              <a:t>ask</a:t>
            </a:r>
            <a:r>
              <a:rPr lang="fr-BE" dirty="0"/>
              <a:t> Uni about </a:t>
            </a:r>
            <a:r>
              <a:rPr lang="fr-BE" dirty="0" err="1"/>
              <a:t>it</a:t>
            </a:r>
            <a:endParaRPr lang="fr-BE" dirty="0"/>
          </a:p>
        </p:txBody>
      </p:sp>
      <p:sp>
        <p:nvSpPr>
          <p:cNvPr id="2" name="Espace réservé du contenu 1"/>
          <p:cNvSpPr>
            <a:spLocks noGrp="1"/>
          </p:cNvSpPr>
          <p:nvPr>
            <p:ph idx="1"/>
          </p:nvPr>
        </p:nvSpPr>
        <p:spPr/>
        <p:txBody>
          <a:bodyPr>
            <a:normAutofit fontScale="92500"/>
          </a:bodyPr>
          <a:lstStyle/>
          <a:p>
            <a:r>
              <a:rPr lang="en-US" dirty="0"/>
              <a:t>Dimension 2.1: Assessment of program </a:t>
            </a:r>
            <a:r>
              <a:rPr lang="en-US" dirty="0" smtClean="0"/>
              <a:t>relevance</a:t>
            </a:r>
          </a:p>
          <a:p>
            <a:pPr marL="0" indent="0">
              <a:buNone/>
            </a:pPr>
            <a:endParaRPr lang="en-US" dirty="0"/>
          </a:p>
          <a:p>
            <a:pPr marL="0" indent="0">
              <a:buNone/>
            </a:pPr>
            <a:r>
              <a:rPr lang="en-US" sz="2600" i="1" dirty="0"/>
              <a:t>The institution/entity shall develop and implement procedures and mechanisms to ensure that the program is in compliance with </a:t>
            </a:r>
            <a:r>
              <a:rPr lang="en-US" sz="2600" i="1" dirty="0">
                <a:solidFill>
                  <a:srgbClr val="007182"/>
                </a:solidFill>
              </a:rPr>
              <a:t>legal provisions </a:t>
            </a:r>
            <a:r>
              <a:rPr lang="en-US" sz="2600" i="1" dirty="0"/>
              <a:t>and takes into </a:t>
            </a:r>
            <a:r>
              <a:rPr lang="en-US" sz="2600" i="1" dirty="0">
                <a:solidFill>
                  <a:srgbClr val="007182"/>
                </a:solidFill>
              </a:rPr>
              <a:t>account the needs and expectations of the stakeholders</a:t>
            </a:r>
            <a:r>
              <a:rPr lang="en-US" sz="2600" i="1" dirty="0"/>
              <a:t>. Thus, the </a:t>
            </a:r>
            <a:r>
              <a:rPr lang="en-US" sz="2600" i="1" dirty="0" err="1"/>
              <a:t>programme</a:t>
            </a:r>
            <a:r>
              <a:rPr lang="en-US" sz="2600" i="1" dirty="0"/>
              <a:t> is regularly </a:t>
            </a:r>
            <a:r>
              <a:rPr lang="en-US" sz="2600" i="1" dirty="0">
                <a:solidFill>
                  <a:srgbClr val="007182"/>
                </a:solidFill>
              </a:rPr>
              <a:t>updated</a:t>
            </a:r>
            <a:r>
              <a:rPr lang="en-US" sz="2600" i="1" dirty="0"/>
              <a:t> (</a:t>
            </a:r>
            <a:r>
              <a:rPr lang="en-US" sz="2600" b="1" i="1" dirty="0">
                <a:solidFill>
                  <a:srgbClr val="007182"/>
                </a:solidFill>
              </a:rPr>
              <a:t>professional practices, research results, articulation with research, articulation with professional circles, scientific and technical knowledge, etc</a:t>
            </a:r>
            <a:r>
              <a:rPr lang="en-US" sz="2600" i="1" dirty="0"/>
              <a:t>.) and promotes the socio-professional integration of graduates and/or their integration into a flexible training </a:t>
            </a:r>
            <a:r>
              <a:rPr lang="en-US" sz="2600" i="1" dirty="0" err="1"/>
              <a:t>programme</a:t>
            </a:r>
            <a:endParaRPr lang="en-US" sz="2600" i="1" dirty="0"/>
          </a:p>
          <a:p>
            <a:endParaRPr lang="fr-BE" dirty="0"/>
          </a:p>
        </p:txBody>
      </p:sp>
    </p:spTree>
    <p:extLst>
      <p:ext uri="{BB962C8B-B14F-4D97-AF65-F5344CB8AC3E}">
        <p14:creationId xmlns:p14="http://schemas.microsoft.com/office/powerpoint/2010/main" val="12811615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41376" y="560832"/>
            <a:ext cx="8345424" cy="5565331"/>
          </a:xfrm>
        </p:spPr>
        <p:txBody>
          <a:bodyPr>
            <a:normAutofit fontScale="62500" lnSpcReduction="20000"/>
          </a:bodyPr>
          <a:lstStyle/>
          <a:p>
            <a:r>
              <a:rPr lang="en-US" dirty="0"/>
              <a:t>Who, according to the institution/entity, are the </a:t>
            </a:r>
            <a:r>
              <a:rPr lang="en-US" dirty="0">
                <a:solidFill>
                  <a:srgbClr val="007182"/>
                </a:solidFill>
              </a:rPr>
              <a:t>stakeholders</a:t>
            </a:r>
            <a:r>
              <a:rPr lang="en-US" dirty="0"/>
              <a:t> in the program?</a:t>
            </a:r>
          </a:p>
          <a:p>
            <a:r>
              <a:rPr lang="en-US" dirty="0"/>
              <a:t>Among these, which have intervened and/or are intervening in the process of design/implementation/revision/revision/opening of the </a:t>
            </a:r>
            <a:r>
              <a:rPr lang="en-US" dirty="0" err="1"/>
              <a:t>programme</a:t>
            </a:r>
            <a:r>
              <a:rPr lang="en-US" dirty="0"/>
              <a:t> and how did they come about?</a:t>
            </a:r>
          </a:p>
          <a:p>
            <a:r>
              <a:rPr lang="en-US" dirty="0"/>
              <a:t>How are elders and the world of </a:t>
            </a:r>
            <a:r>
              <a:rPr lang="en-US" dirty="0" smtClean="0"/>
              <a:t>work involved</a:t>
            </a:r>
            <a:r>
              <a:rPr lang="en-US" dirty="0"/>
              <a:t>?</a:t>
            </a:r>
          </a:p>
          <a:p>
            <a:r>
              <a:rPr lang="en-US" dirty="0"/>
              <a:t>How were the needs / expectations of the different stakeholders collected?</a:t>
            </a:r>
          </a:p>
          <a:p>
            <a:r>
              <a:rPr lang="en-US" dirty="0"/>
              <a:t>How were their needs/expectations taken into account (or not)?</a:t>
            </a:r>
          </a:p>
          <a:p>
            <a:r>
              <a:rPr lang="en-US" dirty="0"/>
              <a:t>How were their opinions on the program collected?</a:t>
            </a:r>
          </a:p>
          <a:p>
            <a:r>
              <a:rPr lang="en-US" dirty="0"/>
              <a:t>How were their opinions taken into account (or not)?</a:t>
            </a:r>
          </a:p>
          <a:p>
            <a:r>
              <a:rPr lang="en-US" dirty="0"/>
              <a:t>How are the specificities of audiences taken into account? Changes in needs/expectations?</a:t>
            </a:r>
          </a:p>
          <a:p>
            <a:r>
              <a:rPr lang="en-US" dirty="0"/>
              <a:t>How have needs and expectations been translated into learning objectives</a:t>
            </a:r>
            <a:r>
              <a:rPr lang="en-US" dirty="0" smtClean="0"/>
              <a:t>?</a:t>
            </a:r>
          </a:p>
          <a:p>
            <a:endParaRPr lang="en-US" dirty="0"/>
          </a:p>
          <a:p>
            <a:r>
              <a:rPr lang="en-US" dirty="0"/>
              <a:t>How do learning activities feed into </a:t>
            </a:r>
            <a:r>
              <a:rPr lang="en-US" dirty="0">
                <a:solidFill>
                  <a:srgbClr val="007182"/>
                </a:solidFill>
              </a:rPr>
              <a:t>research results </a:t>
            </a:r>
            <a:r>
              <a:rPr lang="en-US" dirty="0"/>
              <a:t>(both within and outside the institution)? What measures are being taken to ensure that research advances are regularly integrated into teaching, both in terms of methods and results?</a:t>
            </a:r>
            <a:endParaRPr lang="fr-BE" dirty="0"/>
          </a:p>
        </p:txBody>
      </p:sp>
    </p:spTree>
    <p:extLst>
      <p:ext uri="{BB962C8B-B14F-4D97-AF65-F5344CB8AC3E}">
        <p14:creationId xmlns:p14="http://schemas.microsoft.com/office/powerpoint/2010/main" val="3716439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2457005"/>
            <a:ext cx="8229600" cy="4400995"/>
          </a:xfrm>
        </p:spPr>
        <p:txBody>
          <a:bodyPr>
            <a:noAutofit/>
          </a:bodyPr>
          <a:lstStyle/>
          <a:p>
            <a:r>
              <a:rPr lang="en-US" sz="1800" dirty="0" smtClean="0"/>
              <a:t>How </a:t>
            </a:r>
            <a:r>
              <a:rPr lang="en-US" sz="1800" dirty="0"/>
              <a:t>and by whom are learning outcomes formulated? What processes are used to</a:t>
            </a:r>
          </a:p>
          <a:p>
            <a:r>
              <a:rPr lang="en-US" sz="1800" dirty="0"/>
              <a:t>ensure their quality?</a:t>
            </a:r>
          </a:p>
          <a:p>
            <a:r>
              <a:rPr lang="en-US" sz="1800" dirty="0"/>
              <a:t>How are they communicated?</a:t>
            </a:r>
          </a:p>
          <a:p>
            <a:r>
              <a:rPr lang="en-US" sz="1800" dirty="0"/>
              <a:t>How are they broken down or broken down into sub-objectives to be acquired</a:t>
            </a:r>
            <a:r>
              <a:rPr lang="en-US" sz="1800" dirty="0" smtClean="0"/>
              <a:t>?</a:t>
            </a:r>
            <a:endParaRPr lang="en-US" sz="1800" dirty="0"/>
          </a:p>
          <a:p>
            <a:r>
              <a:rPr lang="en-US" sz="1800" dirty="0"/>
              <a:t>How do learning outcomes describe what a student knows, understands and is able to do at the end of his training?</a:t>
            </a:r>
          </a:p>
          <a:p>
            <a:r>
              <a:rPr lang="en-US" sz="1800" dirty="0"/>
              <a:t>How can we ensure that the announced learning outcomes are really known and </a:t>
            </a:r>
            <a:r>
              <a:rPr lang="en-US" sz="1800" dirty="0" smtClean="0"/>
              <a:t>understood, adequate</a:t>
            </a:r>
            <a:r>
              <a:rPr lang="en-US" sz="1800" dirty="0"/>
              <a:t>, achievable and effectively exploited by all stakeholders (in particular by (e.g., teachers, students and, if applicable, potential employers)?</a:t>
            </a:r>
          </a:p>
          <a:p>
            <a:r>
              <a:rPr lang="en-US" sz="1800" dirty="0"/>
              <a:t>How do we ensure that the learning outcomes announced are realistic, </a:t>
            </a:r>
            <a:r>
              <a:rPr lang="en-US" sz="1800" dirty="0" err="1"/>
              <a:t>i</a:t>
            </a:r>
            <a:r>
              <a:rPr lang="en-US" sz="1800" dirty="0"/>
              <a:t>. e. within reach? of students entering the program given the time available to reach them?</a:t>
            </a:r>
          </a:p>
          <a:p>
            <a:r>
              <a:rPr lang="en-US" sz="1800" dirty="0"/>
              <a:t>How can we ensure that the learning outcomes announced are adequate, i.e. that </a:t>
            </a:r>
            <a:r>
              <a:rPr lang="en-US" sz="1800" dirty="0" smtClean="0"/>
              <a:t>they correspond </a:t>
            </a:r>
            <a:r>
              <a:rPr lang="en-US" sz="1800" dirty="0"/>
              <a:t>to the needs and expectations of stakeholders?</a:t>
            </a:r>
            <a:endParaRPr lang="fr-BE" sz="1800" dirty="0"/>
          </a:p>
        </p:txBody>
      </p:sp>
      <p:sp>
        <p:nvSpPr>
          <p:cNvPr id="5" name="ZoneTexte 4"/>
          <p:cNvSpPr txBox="1"/>
          <p:nvPr/>
        </p:nvSpPr>
        <p:spPr>
          <a:xfrm>
            <a:off x="573024" y="161766"/>
            <a:ext cx="8113776" cy="2339102"/>
          </a:xfrm>
          <a:prstGeom prst="rect">
            <a:avLst/>
          </a:prstGeom>
          <a:noFill/>
        </p:spPr>
        <p:txBody>
          <a:bodyPr wrap="square" rtlCol="0">
            <a:spAutoFit/>
          </a:bodyPr>
          <a:lstStyle/>
          <a:p>
            <a:r>
              <a:rPr lang="en-US" sz="2400" dirty="0"/>
              <a:t>Dimension 3.1 Learning outcomes of the </a:t>
            </a:r>
            <a:r>
              <a:rPr lang="en-US" sz="2400" dirty="0" err="1"/>
              <a:t>programme</a:t>
            </a:r>
            <a:endParaRPr lang="en-US" sz="2400" dirty="0"/>
          </a:p>
          <a:p>
            <a:endParaRPr lang="en-US" dirty="0"/>
          </a:p>
          <a:p>
            <a:r>
              <a:rPr lang="en-US" sz="2300" i="1" dirty="0"/>
              <a:t>The institution/entity selects, formulates and publishes the learning outcomes covered by the curriculum (teaching profile). These are realistic, adequate and appropriately communicated.</a:t>
            </a:r>
          </a:p>
          <a:p>
            <a:endParaRPr lang="en-US" dirty="0"/>
          </a:p>
          <a:p>
            <a:endParaRPr lang="fr-BE" dirty="0"/>
          </a:p>
        </p:txBody>
      </p:sp>
    </p:spTree>
    <p:extLst>
      <p:ext uri="{BB962C8B-B14F-4D97-AF65-F5344CB8AC3E}">
        <p14:creationId xmlns:p14="http://schemas.microsoft.com/office/powerpoint/2010/main" val="1565875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ESG 1.3</a:t>
            </a:r>
            <a:endParaRPr lang="fr-FR" dirty="0"/>
          </a:p>
        </p:txBody>
      </p:sp>
      <p:sp>
        <p:nvSpPr>
          <p:cNvPr id="3" name="Espace réservé du texte 2"/>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002164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640701"/>
            <a:ext cx="8229600" cy="621546"/>
          </a:xfrm>
        </p:spPr>
        <p:txBody>
          <a:bodyPr/>
          <a:lstStyle/>
          <a:p>
            <a:r>
              <a:rPr lang="fr-FR" dirty="0" smtClean="0"/>
              <a:t>The Project </a:t>
            </a:r>
            <a:r>
              <a:rPr lang="en-US" dirty="0">
                <a:solidFill>
                  <a:srgbClr val="4B8B8E"/>
                </a:solidFill>
              </a:rPr>
              <a:t>TRAJECTOIRES</a:t>
            </a:r>
            <a:endParaRPr lang="fr-FR" dirty="0"/>
          </a:p>
        </p:txBody>
      </p:sp>
      <p:sp>
        <p:nvSpPr>
          <p:cNvPr id="5" name="Rectangle 4"/>
          <p:cNvSpPr/>
          <p:nvPr/>
        </p:nvSpPr>
        <p:spPr>
          <a:xfrm>
            <a:off x="457200" y="2133600"/>
            <a:ext cx="3343835" cy="4446494"/>
          </a:xfrm>
          <a:prstGeom prst="rect">
            <a:avLst/>
          </a:prstGeom>
          <a:solidFill>
            <a:srgbClr val="E8E2DE"/>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4B8B8E"/>
                </a:solidFill>
              </a:rPr>
              <a:t>Civil </a:t>
            </a:r>
            <a:r>
              <a:rPr lang="en-US" dirty="0">
                <a:solidFill>
                  <a:srgbClr val="4B8B8E"/>
                </a:solidFill>
              </a:rPr>
              <a:t>Engineering and </a:t>
            </a:r>
            <a:r>
              <a:rPr lang="en-US" dirty="0" smtClean="0">
                <a:solidFill>
                  <a:srgbClr val="4B8B8E"/>
                </a:solidFill>
              </a:rPr>
              <a:t>Bioengineering, </a:t>
            </a:r>
          </a:p>
          <a:p>
            <a:r>
              <a:rPr lang="en-US" dirty="0">
                <a:solidFill>
                  <a:srgbClr val="4B8B8E"/>
                </a:solidFill>
              </a:rPr>
              <a:t>History and Art </a:t>
            </a:r>
            <a:r>
              <a:rPr lang="en-US" dirty="0" smtClean="0">
                <a:solidFill>
                  <a:srgbClr val="4B8B8E"/>
                </a:solidFill>
              </a:rPr>
              <a:t>History,</a:t>
            </a:r>
          </a:p>
          <a:p>
            <a:r>
              <a:rPr lang="en-US" dirty="0">
                <a:solidFill>
                  <a:srgbClr val="4B8B8E"/>
                </a:solidFill>
              </a:rPr>
              <a:t>Languages and Letters, </a:t>
            </a:r>
          </a:p>
          <a:p>
            <a:r>
              <a:rPr lang="en-US" dirty="0">
                <a:solidFill>
                  <a:srgbClr val="4B8B8E"/>
                </a:solidFill>
              </a:rPr>
              <a:t>Economic and Management Sciences</a:t>
            </a:r>
            <a:r>
              <a:rPr lang="en-US" dirty="0" smtClean="0">
                <a:solidFill>
                  <a:srgbClr val="4B8B8E"/>
                </a:solidFill>
              </a:rPr>
              <a:t>,</a:t>
            </a:r>
          </a:p>
          <a:p>
            <a:r>
              <a:rPr lang="en-US" dirty="0" smtClean="0">
                <a:solidFill>
                  <a:srgbClr val="4B8B8E"/>
                </a:solidFill>
              </a:rPr>
              <a:t>Dietetics</a:t>
            </a:r>
            <a:r>
              <a:rPr lang="en-US" dirty="0">
                <a:solidFill>
                  <a:srgbClr val="4B8B8E"/>
                </a:solidFill>
              </a:rPr>
              <a:t>, </a:t>
            </a:r>
            <a:endParaRPr lang="en-US" dirty="0" smtClean="0">
              <a:solidFill>
                <a:srgbClr val="4B8B8E"/>
              </a:solidFill>
            </a:endParaRPr>
          </a:p>
          <a:p>
            <a:r>
              <a:rPr lang="en-US" dirty="0" smtClean="0">
                <a:solidFill>
                  <a:srgbClr val="4B8B8E"/>
                </a:solidFill>
              </a:rPr>
              <a:t>Occupational </a:t>
            </a:r>
            <a:r>
              <a:rPr lang="en-US" dirty="0">
                <a:solidFill>
                  <a:srgbClr val="4B8B8E"/>
                </a:solidFill>
              </a:rPr>
              <a:t>Therapy, </a:t>
            </a:r>
            <a:endParaRPr lang="en-US" dirty="0" smtClean="0">
              <a:solidFill>
                <a:srgbClr val="4B8B8E"/>
              </a:solidFill>
            </a:endParaRPr>
          </a:p>
          <a:p>
            <a:r>
              <a:rPr lang="en-US" dirty="0" smtClean="0">
                <a:solidFill>
                  <a:srgbClr val="4B8B8E"/>
                </a:solidFill>
              </a:rPr>
              <a:t>Plastic</a:t>
            </a:r>
            <a:r>
              <a:rPr lang="en-US" dirty="0">
                <a:solidFill>
                  <a:srgbClr val="4B8B8E"/>
                </a:solidFill>
              </a:rPr>
              <a:t>, Visual and Space Arts, </a:t>
            </a:r>
            <a:endParaRPr lang="en-US" dirty="0" smtClean="0">
              <a:solidFill>
                <a:srgbClr val="4B8B8E"/>
              </a:solidFill>
            </a:endParaRPr>
          </a:p>
          <a:p>
            <a:r>
              <a:rPr lang="en-US" dirty="0" smtClean="0">
                <a:solidFill>
                  <a:srgbClr val="4B8B8E"/>
                </a:solidFill>
              </a:rPr>
              <a:t>Graphic </a:t>
            </a:r>
            <a:r>
              <a:rPr lang="en-US" dirty="0">
                <a:solidFill>
                  <a:srgbClr val="4B8B8E"/>
                </a:solidFill>
              </a:rPr>
              <a:t>Techniques, </a:t>
            </a:r>
            <a:endParaRPr lang="en-US" dirty="0" smtClean="0">
              <a:solidFill>
                <a:srgbClr val="4B8B8E"/>
              </a:solidFill>
            </a:endParaRPr>
          </a:p>
          <a:p>
            <a:r>
              <a:rPr lang="en-US" dirty="0" smtClean="0">
                <a:solidFill>
                  <a:srgbClr val="4B8B8E"/>
                </a:solidFill>
              </a:rPr>
              <a:t>Construction</a:t>
            </a:r>
            <a:r>
              <a:rPr lang="en-US" dirty="0">
                <a:solidFill>
                  <a:srgbClr val="4B8B8E"/>
                </a:solidFill>
              </a:rPr>
              <a:t>, </a:t>
            </a:r>
            <a:endParaRPr lang="en-US" dirty="0" smtClean="0">
              <a:solidFill>
                <a:srgbClr val="4B8B8E"/>
              </a:solidFill>
            </a:endParaRPr>
          </a:p>
          <a:p>
            <a:r>
              <a:rPr lang="en-US" dirty="0" smtClean="0">
                <a:solidFill>
                  <a:srgbClr val="4B8B8E"/>
                </a:solidFill>
              </a:rPr>
              <a:t>Primary </a:t>
            </a:r>
            <a:r>
              <a:rPr lang="en-US" dirty="0">
                <a:solidFill>
                  <a:srgbClr val="4B8B8E"/>
                </a:solidFill>
              </a:rPr>
              <a:t>Teacher, </a:t>
            </a:r>
            <a:endParaRPr lang="en-US" dirty="0" smtClean="0">
              <a:solidFill>
                <a:srgbClr val="4B8B8E"/>
              </a:solidFill>
            </a:endParaRPr>
          </a:p>
          <a:p>
            <a:r>
              <a:rPr lang="en-US" dirty="0" smtClean="0">
                <a:solidFill>
                  <a:srgbClr val="4B8B8E"/>
                </a:solidFill>
              </a:rPr>
              <a:t>Applied </a:t>
            </a:r>
            <a:r>
              <a:rPr lang="en-US" dirty="0">
                <a:solidFill>
                  <a:srgbClr val="4B8B8E"/>
                </a:solidFill>
              </a:rPr>
              <a:t>Arts and Textiles, </a:t>
            </a:r>
            <a:endParaRPr lang="en-US" dirty="0" smtClean="0">
              <a:solidFill>
                <a:srgbClr val="4B8B8E"/>
              </a:solidFill>
            </a:endParaRPr>
          </a:p>
          <a:p>
            <a:r>
              <a:rPr lang="en-US" dirty="0" smtClean="0">
                <a:solidFill>
                  <a:srgbClr val="4B8B8E"/>
                </a:solidFill>
              </a:rPr>
              <a:t>Transport </a:t>
            </a:r>
            <a:r>
              <a:rPr lang="en-US" dirty="0">
                <a:solidFill>
                  <a:srgbClr val="4B8B8E"/>
                </a:solidFill>
              </a:rPr>
              <a:t>Management and Business Logistics, </a:t>
            </a:r>
            <a:endParaRPr lang="en-US" dirty="0" smtClean="0">
              <a:solidFill>
                <a:srgbClr val="4B8B8E"/>
              </a:solidFill>
            </a:endParaRPr>
          </a:p>
          <a:p>
            <a:r>
              <a:rPr lang="en-US" dirty="0" smtClean="0">
                <a:solidFill>
                  <a:srgbClr val="4B8B8E"/>
                </a:solidFill>
              </a:rPr>
              <a:t>Public </a:t>
            </a:r>
            <a:r>
              <a:rPr lang="en-US" dirty="0">
                <a:solidFill>
                  <a:srgbClr val="4B8B8E"/>
                </a:solidFill>
              </a:rPr>
              <a:t>Relations. </a:t>
            </a:r>
            <a:endParaRPr lang="fr-BE" dirty="0">
              <a:solidFill>
                <a:srgbClr val="4B8B8E"/>
              </a:solidFill>
            </a:endParaRPr>
          </a:p>
        </p:txBody>
      </p:sp>
      <p:sp>
        <p:nvSpPr>
          <p:cNvPr id="6" name="Rectangle 5"/>
          <p:cNvSpPr/>
          <p:nvPr/>
        </p:nvSpPr>
        <p:spPr>
          <a:xfrm>
            <a:off x="4769223" y="2133600"/>
            <a:ext cx="3343835" cy="4446493"/>
          </a:xfrm>
          <a:prstGeom prst="rect">
            <a:avLst/>
          </a:prstGeom>
          <a:solidFill>
            <a:srgbClr val="E8E2DE"/>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rgbClr val="4B8B8E"/>
                </a:solidFill>
              </a:rPr>
              <a:t>29 </a:t>
            </a:r>
            <a:r>
              <a:rPr lang="en-US" dirty="0">
                <a:solidFill>
                  <a:srgbClr val="4B8B8E"/>
                </a:solidFill>
              </a:rPr>
              <a:t>bachelor's degrees </a:t>
            </a:r>
            <a:endParaRPr lang="en-US" dirty="0" smtClean="0">
              <a:solidFill>
                <a:srgbClr val="4B8B8E"/>
              </a:solidFill>
            </a:endParaRPr>
          </a:p>
          <a:p>
            <a:r>
              <a:rPr lang="en-US" dirty="0" smtClean="0">
                <a:solidFill>
                  <a:srgbClr val="4B8B8E"/>
                </a:solidFill>
              </a:rPr>
              <a:t>43 </a:t>
            </a:r>
            <a:r>
              <a:rPr lang="en-US" dirty="0">
                <a:solidFill>
                  <a:srgbClr val="4B8B8E"/>
                </a:solidFill>
              </a:rPr>
              <a:t>different masters </a:t>
            </a:r>
            <a:r>
              <a:rPr lang="en-US" dirty="0" smtClean="0">
                <a:solidFill>
                  <a:srgbClr val="4B8B8E"/>
                </a:solidFill>
              </a:rPr>
              <a:t>degrees </a:t>
            </a:r>
          </a:p>
          <a:p>
            <a:r>
              <a:rPr lang="en-US" dirty="0" smtClean="0">
                <a:solidFill>
                  <a:srgbClr val="4B8B8E"/>
                </a:solidFill>
              </a:rPr>
              <a:t>10 </a:t>
            </a:r>
            <a:r>
              <a:rPr lang="en-US" dirty="0">
                <a:solidFill>
                  <a:srgbClr val="4B8B8E"/>
                </a:solidFill>
              </a:rPr>
              <a:t>fields of study </a:t>
            </a:r>
            <a:endParaRPr lang="en-US" dirty="0" smtClean="0">
              <a:solidFill>
                <a:srgbClr val="4B8B8E"/>
              </a:solidFill>
            </a:endParaRPr>
          </a:p>
          <a:p>
            <a:r>
              <a:rPr lang="en-US" dirty="0" smtClean="0">
                <a:solidFill>
                  <a:srgbClr val="4B8B8E"/>
                </a:solidFill>
              </a:rPr>
              <a:t>39,746  </a:t>
            </a:r>
            <a:r>
              <a:rPr lang="en-US" dirty="0">
                <a:solidFill>
                  <a:srgbClr val="4B8B8E"/>
                </a:solidFill>
              </a:rPr>
              <a:t>students </a:t>
            </a:r>
            <a:endParaRPr lang="en-US" dirty="0" smtClean="0">
              <a:solidFill>
                <a:srgbClr val="4B8B8E"/>
              </a:solidFill>
            </a:endParaRPr>
          </a:p>
          <a:p>
            <a:endParaRPr lang="en-US" dirty="0">
              <a:solidFill>
                <a:srgbClr val="4B8B8E"/>
              </a:solidFill>
            </a:endParaRPr>
          </a:p>
          <a:p>
            <a:r>
              <a:rPr lang="en-US" dirty="0" smtClean="0">
                <a:solidFill>
                  <a:srgbClr val="4B8B8E"/>
                </a:solidFill>
              </a:rPr>
              <a:t>170 </a:t>
            </a:r>
            <a:r>
              <a:rPr lang="en-US" dirty="0">
                <a:solidFill>
                  <a:srgbClr val="4B8B8E"/>
                </a:solidFill>
              </a:rPr>
              <a:t>external </a:t>
            </a:r>
            <a:r>
              <a:rPr lang="en-US" dirty="0" smtClean="0">
                <a:solidFill>
                  <a:srgbClr val="4B8B8E"/>
                </a:solidFill>
              </a:rPr>
              <a:t>experts</a:t>
            </a:r>
          </a:p>
          <a:p>
            <a:r>
              <a:rPr lang="en-US" dirty="0" smtClean="0">
                <a:solidFill>
                  <a:srgbClr val="4B8B8E"/>
                </a:solidFill>
              </a:rPr>
              <a:t>4 forms </a:t>
            </a:r>
            <a:r>
              <a:rPr lang="en-US" dirty="0">
                <a:solidFill>
                  <a:srgbClr val="4B8B8E"/>
                </a:solidFill>
              </a:rPr>
              <a:t>of higher education in FWB  </a:t>
            </a:r>
            <a:endParaRPr lang="en-US" dirty="0" smtClean="0">
              <a:solidFill>
                <a:srgbClr val="4B8B8E"/>
              </a:solidFill>
            </a:endParaRPr>
          </a:p>
          <a:p>
            <a:r>
              <a:rPr lang="en-US" dirty="0" smtClean="0">
                <a:solidFill>
                  <a:srgbClr val="4B8B8E"/>
                </a:solidFill>
              </a:rPr>
              <a:t>between </a:t>
            </a:r>
            <a:r>
              <a:rPr lang="en-US" dirty="0">
                <a:solidFill>
                  <a:srgbClr val="4B8B8E"/>
                </a:solidFill>
              </a:rPr>
              <a:t>2012 and 2014.  </a:t>
            </a:r>
            <a:endParaRPr lang="fr-BE" dirty="0">
              <a:solidFill>
                <a:srgbClr val="4B8B8E"/>
              </a:solidFill>
            </a:endParaRPr>
          </a:p>
        </p:txBody>
      </p:sp>
      <p:sp>
        <p:nvSpPr>
          <p:cNvPr id="7" name="Rectangle 6"/>
          <p:cNvSpPr/>
          <p:nvPr/>
        </p:nvSpPr>
        <p:spPr>
          <a:xfrm>
            <a:off x="457200" y="1262247"/>
            <a:ext cx="7745505" cy="709988"/>
          </a:xfrm>
          <a:prstGeom prst="rect">
            <a:avLst/>
          </a:prstGeom>
          <a:solidFill>
            <a:srgbClr val="E8E2DE"/>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solidFill>
                  <a:srgbClr val="4B8B8E"/>
                </a:solidFill>
              </a:rPr>
              <a:t>It takes a cross-cutting look at the results of a large number of curriculum </a:t>
            </a:r>
            <a:r>
              <a:rPr lang="en-US" dirty="0" smtClean="0">
                <a:solidFill>
                  <a:srgbClr val="4B8B8E"/>
                </a:solidFill>
              </a:rPr>
              <a:t>evaluations (thirteen evaluations) : </a:t>
            </a:r>
            <a:endParaRPr lang="en-US" dirty="0">
              <a:solidFill>
                <a:srgbClr val="4B8B8E"/>
              </a:solidFill>
            </a:endParaRPr>
          </a:p>
        </p:txBody>
      </p:sp>
    </p:spTree>
    <p:extLst>
      <p:ext uri="{BB962C8B-B14F-4D97-AF65-F5344CB8AC3E}">
        <p14:creationId xmlns:p14="http://schemas.microsoft.com/office/powerpoint/2010/main" val="19167159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472" y="3009937"/>
            <a:ext cx="8139953" cy="3359999"/>
          </a:xfrm>
        </p:spPr>
        <p:txBody>
          <a:bodyPr>
            <a:noAutofit/>
          </a:bodyPr>
          <a:lstStyle/>
          <a:p>
            <a:r>
              <a:rPr lang="en-US" sz="2400" i="1" dirty="0" smtClean="0"/>
              <a:t>A particular </a:t>
            </a:r>
            <a:r>
              <a:rPr lang="en-US" sz="2400" i="1" dirty="0"/>
              <a:t>focus has been placed on the involvement of students in learning processes and no longer only on the rules governing the assessment of prior learning of students.  </a:t>
            </a:r>
          </a:p>
          <a:p>
            <a:r>
              <a:rPr lang="en-US" sz="2400" i="1" dirty="0"/>
              <a:t>This reference invites institutions to create a pedagogical environment that leads the student to play an active role in the learning process. He must become a co-creator of his </a:t>
            </a:r>
            <a:r>
              <a:rPr lang="en-US" sz="2400" i="1" dirty="0" smtClean="0"/>
              <a:t>learning</a:t>
            </a:r>
          </a:p>
          <a:p>
            <a:r>
              <a:rPr lang="en-US" sz="2400" i="1" dirty="0"/>
              <a:t>Diversified pedagogical activities and evaluations that make sense in relation to the targeted </a:t>
            </a:r>
            <a:r>
              <a:rPr lang="en-US" sz="2400" i="1" dirty="0" smtClean="0"/>
              <a:t>competencies are </a:t>
            </a:r>
            <a:r>
              <a:rPr lang="en-US" sz="2400" i="1" dirty="0" err="1" smtClean="0"/>
              <a:t>importants</a:t>
            </a:r>
            <a:r>
              <a:rPr lang="en-US" sz="2400" i="1" dirty="0" smtClean="0"/>
              <a:t> </a:t>
            </a:r>
            <a:r>
              <a:rPr lang="en-US" sz="2400" dirty="0" smtClean="0"/>
              <a:t>.</a:t>
            </a:r>
            <a:endParaRPr lang="fr-FR" sz="2400" i="1" dirty="0"/>
          </a:p>
        </p:txBody>
      </p:sp>
      <p:sp>
        <p:nvSpPr>
          <p:cNvPr id="4" name="Titre 3"/>
          <p:cNvSpPr>
            <a:spLocks noGrp="1"/>
          </p:cNvSpPr>
          <p:nvPr>
            <p:ph type="title"/>
          </p:nvPr>
        </p:nvSpPr>
        <p:spPr>
          <a:xfrm>
            <a:off x="487680" y="796092"/>
            <a:ext cx="8229600" cy="621546"/>
          </a:xfrm>
        </p:spPr>
        <p:txBody>
          <a:bodyPr/>
          <a:lstStyle/>
          <a:p>
            <a:r>
              <a:rPr lang="fr-BE" sz="3200" dirty="0" smtClean="0"/>
              <a:t>ESG 1.3. </a:t>
            </a:r>
            <a:r>
              <a:rPr lang="en-US" sz="3200" dirty="0" smtClean="0"/>
              <a:t>Student-</a:t>
            </a:r>
            <a:r>
              <a:rPr lang="en-US" sz="3200" dirty="0" err="1" smtClean="0"/>
              <a:t>centred</a:t>
            </a:r>
            <a:r>
              <a:rPr lang="en-US" sz="3200" dirty="0" smtClean="0"/>
              <a:t> learning, teaching and </a:t>
            </a:r>
            <a:r>
              <a:rPr lang="en-US" sz="3200" dirty="0" err="1" smtClean="0"/>
              <a:t>assesment</a:t>
            </a:r>
            <a:r>
              <a:rPr lang="en-US" sz="3200" dirty="0" smtClean="0"/>
              <a:t/>
            </a:r>
            <a:br>
              <a:rPr lang="en-US" sz="3200" dirty="0" smtClean="0"/>
            </a:br>
            <a:r>
              <a:rPr lang="fr-BE" sz="3200" dirty="0" smtClean="0"/>
              <a:t/>
            </a:r>
            <a:br>
              <a:rPr lang="fr-BE" sz="3200" dirty="0" smtClean="0"/>
            </a:br>
            <a:endParaRPr lang="fr-BE" sz="3200" dirty="0"/>
          </a:p>
        </p:txBody>
      </p:sp>
      <p:sp>
        <p:nvSpPr>
          <p:cNvPr id="5" name="Rectangle 4"/>
          <p:cNvSpPr/>
          <p:nvPr/>
        </p:nvSpPr>
        <p:spPr>
          <a:xfrm>
            <a:off x="200451" y="1195948"/>
            <a:ext cx="8653450" cy="1633344"/>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Institutions should ensure that the </a:t>
            </a:r>
            <a:r>
              <a:rPr lang="en-US" sz="2000" dirty="0" err="1"/>
              <a:t>programmes</a:t>
            </a:r>
            <a:r>
              <a:rPr lang="en-US" sz="2000" dirty="0"/>
              <a:t> are delivered in a way that encourages students to </a:t>
            </a:r>
            <a:r>
              <a:rPr lang="en-US" sz="2000" dirty="0" smtClean="0"/>
              <a:t>take </a:t>
            </a:r>
            <a:r>
              <a:rPr lang="en-US" sz="2000" dirty="0"/>
              <a:t>an active role in creating the learning process, and that the assessment of students reflects this </a:t>
            </a:r>
            <a:r>
              <a:rPr lang="en-US" sz="2000" dirty="0" smtClean="0"/>
              <a:t>approach</a:t>
            </a:r>
            <a:endParaRPr lang="en-US" sz="2000" dirty="0"/>
          </a:p>
        </p:txBody>
      </p:sp>
    </p:spTree>
    <p:extLst>
      <p:ext uri="{BB962C8B-B14F-4D97-AF65-F5344CB8AC3E}">
        <p14:creationId xmlns:p14="http://schemas.microsoft.com/office/powerpoint/2010/main" val="2369844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4044"/>
            <a:ext cx="8229600" cy="621546"/>
          </a:xfrm>
        </p:spPr>
        <p:txBody>
          <a:bodyPr/>
          <a:lstStyle/>
          <a:p>
            <a:r>
              <a:rPr lang="en-US" dirty="0" smtClean="0"/>
              <a:t>What have been noted by the expert </a:t>
            </a:r>
            <a:r>
              <a:rPr lang="en-US" dirty="0" err="1" smtClean="0"/>
              <a:t>commitees</a:t>
            </a:r>
            <a:endParaRPr lang="fr-FR" dirty="0"/>
          </a:p>
        </p:txBody>
      </p:sp>
      <p:sp>
        <p:nvSpPr>
          <p:cNvPr id="3" name="Espace réservé du contenu 2"/>
          <p:cNvSpPr>
            <a:spLocks noGrp="1"/>
          </p:cNvSpPr>
          <p:nvPr>
            <p:ph idx="1"/>
          </p:nvPr>
        </p:nvSpPr>
        <p:spPr>
          <a:xfrm>
            <a:off x="340659" y="1502802"/>
            <a:ext cx="8588188" cy="4525963"/>
          </a:xfrm>
        </p:spPr>
        <p:txBody>
          <a:bodyPr>
            <a:noAutofit/>
          </a:bodyPr>
          <a:lstStyle/>
          <a:p>
            <a:r>
              <a:rPr lang="en-US" sz="2000" dirty="0"/>
              <a:t>Although the notion of competencies represents a real break with curricula that were traditionally thought of in terms of courses and content, the practice of competence repositories is spreading widely. </a:t>
            </a:r>
          </a:p>
          <a:p>
            <a:r>
              <a:rPr lang="en-US" sz="2000" dirty="0"/>
              <a:t>However, the outcome of the process varies according to the case and the information that the student can obtain from it to build his professional project is of very different </a:t>
            </a:r>
            <a:r>
              <a:rPr lang="en-US" sz="2000" dirty="0" smtClean="0"/>
              <a:t>levels</a:t>
            </a:r>
          </a:p>
          <a:p>
            <a:r>
              <a:rPr lang="en-US" sz="2000" dirty="0" smtClean="0"/>
              <a:t>The </a:t>
            </a:r>
            <a:r>
              <a:rPr lang="en-US" sz="2000" dirty="0"/>
              <a:t>diversity of pedagogical approaches is a necessity both to meet the diversity of students' expectations, to enable them to acquire very different skills, but also to make them more active in their training through increased motivation. </a:t>
            </a:r>
          </a:p>
          <a:p>
            <a:r>
              <a:rPr lang="en-US" sz="2000" dirty="0"/>
              <a:t>This need is stressed by the experts:</a:t>
            </a:r>
          </a:p>
          <a:p>
            <a:r>
              <a:rPr lang="en-US" sz="2000" dirty="0"/>
              <a:t>The expert committee also recommends the development of learning activities to assess specific skills such as intellectual curiosity, risk-taking and autonomy</a:t>
            </a:r>
          </a:p>
        </p:txBody>
      </p:sp>
    </p:spTree>
    <p:extLst>
      <p:ext uri="{BB962C8B-B14F-4D97-AF65-F5344CB8AC3E}">
        <p14:creationId xmlns:p14="http://schemas.microsoft.com/office/powerpoint/2010/main" val="4061411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0659" y="356754"/>
            <a:ext cx="8588188" cy="4525963"/>
          </a:xfrm>
        </p:spPr>
        <p:txBody>
          <a:bodyPr>
            <a:noAutofit/>
          </a:bodyPr>
          <a:lstStyle/>
          <a:p>
            <a:r>
              <a:rPr lang="en-US" sz="2200" dirty="0"/>
              <a:t>In addition to specific pedagogical activities (such as problem-based learning) that are more relevant to the student's activity, experts also observe other practices such as:</a:t>
            </a:r>
          </a:p>
          <a:p>
            <a:r>
              <a:rPr lang="en-US" sz="2200" dirty="0"/>
              <a:t>The use of the portfolio is a way to develop reflective practice and support the acquisition of skills</a:t>
            </a:r>
            <a:r>
              <a:rPr lang="en-US" sz="2200" dirty="0" smtClean="0"/>
              <a:t>.</a:t>
            </a:r>
          </a:p>
          <a:p>
            <a:r>
              <a:rPr lang="en-US" sz="2200" dirty="0"/>
              <a:t>Student autonomy is described by expert committees as another important issue in higher education. The experts highlighted good practices in this area:</a:t>
            </a:r>
          </a:p>
          <a:p>
            <a:pPr lvl="1"/>
            <a:r>
              <a:rPr lang="en-US" sz="2200" dirty="0"/>
              <a:t>Some institutions have relied on the student's progressive autonomy in the organization of his work, by offering him regular supervision.  </a:t>
            </a:r>
          </a:p>
          <a:p>
            <a:pPr lvl="1"/>
            <a:r>
              <a:rPr lang="en-US" sz="2200" dirty="0"/>
              <a:t>Elements of practice related to research from the bachelor's level are proving to be useful means to introduce future graduates to the reality of the </a:t>
            </a:r>
            <a:r>
              <a:rPr lang="en-US" sz="2200" dirty="0" err="1"/>
              <a:t>labour</a:t>
            </a:r>
            <a:r>
              <a:rPr lang="en-US" sz="2200" dirty="0"/>
              <a:t> market, by particularly that of freelance or contractual work, where intellectual autonomy, as well as the ability to build a project and bring it to completion, are major </a:t>
            </a:r>
            <a:r>
              <a:rPr lang="en-US" sz="2200" dirty="0" smtClean="0"/>
              <a:t>assets.</a:t>
            </a:r>
          </a:p>
        </p:txBody>
      </p:sp>
    </p:spTree>
    <p:extLst>
      <p:ext uri="{BB962C8B-B14F-4D97-AF65-F5344CB8AC3E}">
        <p14:creationId xmlns:p14="http://schemas.microsoft.com/office/powerpoint/2010/main" val="2034094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114" y="1872853"/>
            <a:ext cx="8139953" cy="3359999"/>
          </a:xfrm>
        </p:spPr>
        <p:txBody>
          <a:bodyPr>
            <a:noAutofit/>
          </a:bodyPr>
          <a:lstStyle/>
          <a:p>
            <a:r>
              <a:rPr lang="en-US" sz="2000" dirty="0"/>
              <a:t>ESG 1.3 covers many practices in higher education. </a:t>
            </a:r>
          </a:p>
          <a:p>
            <a:r>
              <a:rPr lang="en-US" sz="2000" dirty="0"/>
              <a:t>Articulating (new) assessment methods with (new) pedagogical methods in relation to competency frameworks, but also effectively assessing targeted competencies and providing students with the required feedback is a recommendation that concerns the majority of curricula</a:t>
            </a:r>
            <a:r>
              <a:rPr lang="en-US" sz="2000" dirty="0" smtClean="0"/>
              <a:t>.</a:t>
            </a:r>
          </a:p>
          <a:p>
            <a:r>
              <a:rPr lang="en-US" sz="2000" dirty="0"/>
              <a:t>It is important to find the right balance between the establishment of flexibility and </a:t>
            </a:r>
            <a:r>
              <a:rPr lang="en-US" sz="2000" dirty="0" smtClean="0"/>
              <a:t>consistency </a:t>
            </a:r>
            <a:r>
              <a:rPr lang="en-US" sz="2000" dirty="0"/>
              <a:t>of pathways with the skills to be acquired, two requirements that may appear to be tense and difficult to manage</a:t>
            </a:r>
          </a:p>
        </p:txBody>
      </p:sp>
      <p:sp>
        <p:nvSpPr>
          <p:cNvPr id="4" name="Titre 3"/>
          <p:cNvSpPr>
            <a:spLocks noGrp="1"/>
          </p:cNvSpPr>
          <p:nvPr>
            <p:ph type="title"/>
          </p:nvPr>
        </p:nvSpPr>
        <p:spPr/>
        <p:txBody>
          <a:bodyPr/>
          <a:lstStyle/>
          <a:p>
            <a:r>
              <a:rPr lang="fr-BE" dirty="0" smtClean="0"/>
              <a:t>ESG 1.3 </a:t>
            </a:r>
            <a:r>
              <a:rPr lang="fr-BE" dirty="0"/>
              <a:t>points of focus</a:t>
            </a:r>
            <a:br>
              <a:rPr lang="fr-BE" dirty="0"/>
            </a:br>
            <a:r>
              <a:rPr lang="fr-BE" dirty="0"/>
              <a:t/>
            </a:r>
            <a:br>
              <a:rPr lang="fr-BE" dirty="0"/>
            </a:br>
            <a:endParaRPr lang="fr-BE" dirty="0"/>
          </a:p>
        </p:txBody>
      </p:sp>
    </p:spTree>
    <p:extLst>
      <p:ext uri="{BB962C8B-B14F-4D97-AF65-F5344CB8AC3E}">
        <p14:creationId xmlns:p14="http://schemas.microsoft.com/office/powerpoint/2010/main" val="33609170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017288"/>
            <a:ext cx="8139953" cy="3359999"/>
          </a:xfrm>
        </p:spPr>
        <p:txBody>
          <a:bodyPr>
            <a:noAutofit/>
          </a:bodyPr>
          <a:lstStyle/>
          <a:p>
            <a:r>
              <a:rPr lang="en-US" sz="2400" dirty="0" smtClean="0"/>
              <a:t>School for student during </a:t>
            </a:r>
            <a:r>
              <a:rPr lang="en-US" sz="2400" dirty="0"/>
              <a:t>master </a:t>
            </a:r>
            <a:r>
              <a:rPr lang="en-US" sz="2400" dirty="0" smtClean="0"/>
              <a:t>thesis with </a:t>
            </a:r>
            <a:r>
              <a:rPr lang="en-US" sz="2400" dirty="0"/>
              <a:t>public presentation of the progress of the master's theses</a:t>
            </a:r>
            <a:r>
              <a:rPr lang="en-US" sz="2400" dirty="0" smtClean="0"/>
              <a:t>.</a:t>
            </a:r>
          </a:p>
          <a:p>
            <a:r>
              <a:rPr lang="en-US" sz="2400" dirty="0"/>
              <a:t>A "pedagogical alert" system makes it possible to inform all teachers, via the intranet, of any difficulty encountered by a student in monitoring his or her training. Any initiative or action taken as a result of this "alert" is disseminated to teachers concerned by the student's learning </a:t>
            </a:r>
            <a:r>
              <a:rPr lang="en-US" sz="2400" dirty="0" smtClean="0"/>
              <a:t>path</a:t>
            </a:r>
          </a:p>
          <a:p>
            <a:r>
              <a:rPr lang="en-US" sz="2400" dirty="0"/>
              <a:t>Some institutions organize every two weeks (or every month) a sequence of speech, analysis and regulation jointly led by the students and the referent teacher</a:t>
            </a:r>
            <a:endParaRPr lang="en-US" sz="2400" dirty="0" smtClean="0"/>
          </a:p>
          <a:p>
            <a:endParaRPr lang="en-US" sz="2400" dirty="0" smtClean="0"/>
          </a:p>
        </p:txBody>
      </p:sp>
      <p:sp>
        <p:nvSpPr>
          <p:cNvPr id="2" name="Titre 1"/>
          <p:cNvSpPr>
            <a:spLocks noGrp="1"/>
          </p:cNvSpPr>
          <p:nvPr>
            <p:ph type="title"/>
          </p:nvPr>
        </p:nvSpPr>
        <p:spPr>
          <a:xfrm>
            <a:off x="457200" y="296220"/>
            <a:ext cx="8229600" cy="621546"/>
          </a:xfrm>
        </p:spPr>
        <p:txBody>
          <a:bodyPr/>
          <a:lstStyle/>
          <a:p>
            <a:r>
              <a:rPr lang="fr-BE" dirty="0" smtClean="0"/>
              <a:t>ESG 1.3 Good practices</a:t>
            </a:r>
            <a:endParaRPr lang="fr-BE" dirty="0"/>
          </a:p>
        </p:txBody>
      </p:sp>
    </p:spTree>
    <p:extLst>
      <p:ext uri="{BB962C8B-B14F-4D97-AF65-F5344CB8AC3E}">
        <p14:creationId xmlns:p14="http://schemas.microsoft.com/office/powerpoint/2010/main" val="36113558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2376" y="2206752"/>
            <a:ext cx="8139953" cy="3359999"/>
          </a:xfrm>
        </p:spPr>
        <p:txBody>
          <a:bodyPr>
            <a:noAutofit/>
          </a:bodyPr>
          <a:lstStyle/>
          <a:p>
            <a:pPr marL="0" indent="0">
              <a:buNone/>
            </a:pPr>
            <a:r>
              <a:rPr lang="en-US" sz="2400" i="1" dirty="0"/>
              <a:t>This criterion aims to assess the necessary consistency between the following elements:</a:t>
            </a:r>
          </a:p>
          <a:p>
            <a:r>
              <a:rPr lang="en-US" sz="2400" i="1" dirty="0" smtClean="0"/>
              <a:t>the </a:t>
            </a:r>
            <a:r>
              <a:rPr lang="en-US" sz="2400" i="1" dirty="0"/>
              <a:t>learning outcomes covered by the curriculum (teaching profile);</a:t>
            </a:r>
          </a:p>
          <a:p>
            <a:r>
              <a:rPr lang="en-US" sz="2400" i="1" dirty="0" smtClean="0"/>
              <a:t>the </a:t>
            </a:r>
            <a:r>
              <a:rPr lang="en-US" sz="2400" i="1" dirty="0"/>
              <a:t>contents implemented;</a:t>
            </a:r>
          </a:p>
          <a:p>
            <a:r>
              <a:rPr lang="en-US" sz="2400" i="1" dirty="0" smtClean="0"/>
              <a:t>learning </a:t>
            </a:r>
            <a:r>
              <a:rPr lang="en-US" sz="2400" i="1" dirty="0"/>
              <a:t>devices and activities;</a:t>
            </a:r>
          </a:p>
          <a:p>
            <a:r>
              <a:rPr lang="en-US" sz="2400" i="1" dirty="0" smtClean="0"/>
              <a:t>the </a:t>
            </a:r>
            <a:r>
              <a:rPr lang="en-US" sz="2400" i="1" dirty="0"/>
              <a:t>overall layout of the curriculum, the choice and logical sequencing of activities or learning devices; the time allowed for achieving these outcomes;</a:t>
            </a:r>
          </a:p>
          <a:p>
            <a:r>
              <a:rPr lang="en-US" sz="2400" i="1" dirty="0" smtClean="0"/>
              <a:t>the </a:t>
            </a:r>
            <a:r>
              <a:rPr lang="en-US" sz="2400" i="1" dirty="0"/>
              <a:t>learning outcomes assessed;</a:t>
            </a:r>
          </a:p>
          <a:p>
            <a:r>
              <a:rPr lang="en-US" sz="2400" i="1" dirty="0" smtClean="0"/>
              <a:t>the </a:t>
            </a:r>
            <a:r>
              <a:rPr lang="en-US" sz="2400" i="1" dirty="0"/>
              <a:t>criteria and methods for evaluating these achievements.</a:t>
            </a:r>
          </a:p>
        </p:txBody>
      </p:sp>
      <p:sp>
        <p:nvSpPr>
          <p:cNvPr id="5" name="Titre 4"/>
          <p:cNvSpPr>
            <a:spLocks noGrp="1"/>
          </p:cNvSpPr>
          <p:nvPr>
            <p:ph type="title"/>
          </p:nvPr>
        </p:nvSpPr>
        <p:spPr>
          <a:xfrm>
            <a:off x="367553" y="395742"/>
            <a:ext cx="8229600" cy="621546"/>
          </a:xfrm>
        </p:spPr>
        <p:txBody>
          <a:bodyPr/>
          <a:lstStyle/>
          <a:p>
            <a:r>
              <a:rPr lang="fr-BE" dirty="0"/>
              <a:t>ESG </a:t>
            </a:r>
            <a:r>
              <a:rPr lang="fr-BE" dirty="0" smtClean="0"/>
              <a:t>1.3 </a:t>
            </a:r>
            <a:r>
              <a:rPr lang="fr-BE" dirty="0"/>
              <a:t>How </a:t>
            </a:r>
            <a:r>
              <a:rPr lang="fr-BE" dirty="0" err="1"/>
              <a:t>does</a:t>
            </a:r>
            <a:r>
              <a:rPr lang="fr-BE" dirty="0"/>
              <a:t> AEQES </a:t>
            </a:r>
            <a:r>
              <a:rPr lang="fr-BE" dirty="0" err="1"/>
              <a:t>ask</a:t>
            </a:r>
            <a:r>
              <a:rPr lang="fr-BE" dirty="0"/>
              <a:t> Uni about </a:t>
            </a:r>
            <a:r>
              <a:rPr lang="fr-BE" dirty="0" err="1"/>
              <a:t>it</a:t>
            </a:r>
            <a:endParaRPr lang="fr-BE" dirty="0"/>
          </a:p>
        </p:txBody>
      </p:sp>
      <p:sp>
        <p:nvSpPr>
          <p:cNvPr id="6" name="Rectangle 5"/>
          <p:cNvSpPr/>
          <p:nvPr/>
        </p:nvSpPr>
        <p:spPr>
          <a:xfrm>
            <a:off x="573024" y="1182624"/>
            <a:ext cx="7693152" cy="816864"/>
          </a:xfrm>
          <a:prstGeom prst="rect">
            <a:avLst/>
          </a:prstGeom>
          <a:solidFill>
            <a:srgbClr val="00718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Criterion 3: The institution/entity has developed and is implementing a policy to ensure the internal coherence of its curriculum</a:t>
            </a:r>
          </a:p>
        </p:txBody>
      </p:sp>
    </p:spTree>
    <p:extLst>
      <p:ext uri="{BB962C8B-B14F-4D97-AF65-F5344CB8AC3E}">
        <p14:creationId xmlns:p14="http://schemas.microsoft.com/office/powerpoint/2010/main" val="6761719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2457005"/>
            <a:ext cx="8229600" cy="4400995"/>
          </a:xfrm>
        </p:spPr>
        <p:txBody>
          <a:bodyPr>
            <a:noAutofit/>
          </a:bodyPr>
          <a:lstStyle/>
          <a:p>
            <a:r>
              <a:rPr lang="en-US" sz="1800" dirty="0" smtClean="0"/>
              <a:t>How </a:t>
            </a:r>
            <a:r>
              <a:rPr lang="en-US" sz="1800" dirty="0"/>
              <a:t>and by whom are learning outcomes formulated? What processes are used to</a:t>
            </a:r>
          </a:p>
          <a:p>
            <a:r>
              <a:rPr lang="en-US" sz="1800" dirty="0"/>
              <a:t>ensure their quality?</a:t>
            </a:r>
          </a:p>
          <a:p>
            <a:r>
              <a:rPr lang="en-US" sz="1800" dirty="0"/>
              <a:t>How are they communicated?</a:t>
            </a:r>
          </a:p>
          <a:p>
            <a:r>
              <a:rPr lang="en-US" sz="1800" dirty="0"/>
              <a:t>How are they broken down or broken down into sub-objectives to be acquired</a:t>
            </a:r>
            <a:r>
              <a:rPr lang="en-US" sz="1800" dirty="0" smtClean="0"/>
              <a:t>?</a:t>
            </a:r>
            <a:endParaRPr lang="en-US" sz="1800" dirty="0"/>
          </a:p>
          <a:p>
            <a:r>
              <a:rPr lang="en-US" sz="1800" dirty="0"/>
              <a:t>How do learning outcomes describe what a student knows, understands and is able to do at the end of his training?</a:t>
            </a:r>
          </a:p>
          <a:p>
            <a:r>
              <a:rPr lang="en-US" sz="1800" dirty="0"/>
              <a:t>How can we ensure that the announced learning outcomes are really known and </a:t>
            </a:r>
            <a:r>
              <a:rPr lang="en-US" sz="1800" dirty="0" smtClean="0"/>
              <a:t>understood, adequate</a:t>
            </a:r>
            <a:r>
              <a:rPr lang="en-US" sz="1800" dirty="0"/>
              <a:t>, achievable and effectively exploited by all stakeholders (in particular by (e.g., teachers, students and, if applicable, potential employers)?</a:t>
            </a:r>
          </a:p>
          <a:p>
            <a:r>
              <a:rPr lang="en-US" sz="1800" dirty="0"/>
              <a:t>How do we ensure that the learning outcomes announced are realistic, </a:t>
            </a:r>
            <a:r>
              <a:rPr lang="en-US" sz="1800" dirty="0" err="1"/>
              <a:t>i</a:t>
            </a:r>
            <a:r>
              <a:rPr lang="en-US" sz="1800" dirty="0"/>
              <a:t>. e. within reach? of students entering the program given the time available to reach them?</a:t>
            </a:r>
          </a:p>
          <a:p>
            <a:r>
              <a:rPr lang="en-US" sz="1800" dirty="0"/>
              <a:t>How can we ensure that the learning outcomes announced are adequate, i.e. that </a:t>
            </a:r>
            <a:r>
              <a:rPr lang="en-US" sz="1800" dirty="0" smtClean="0"/>
              <a:t>they correspond </a:t>
            </a:r>
            <a:r>
              <a:rPr lang="en-US" sz="1800" dirty="0"/>
              <a:t>to the needs and expectations of stakeholders?</a:t>
            </a:r>
            <a:endParaRPr lang="fr-BE" sz="1800" dirty="0"/>
          </a:p>
        </p:txBody>
      </p:sp>
      <p:sp>
        <p:nvSpPr>
          <p:cNvPr id="5" name="ZoneTexte 4"/>
          <p:cNvSpPr txBox="1"/>
          <p:nvPr/>
        </p:nvSpPr>
        <p:spPr>
          <a:xfrm>
            <a:off x="573024" y="161766"/>
            <a:ext cx="8113776" cy="2339102"/>
          </a:xfrm>
          <a:prstGeom prst="rect">
            <a:avLst/>
          </a:prstGeom>
          <a:noFill/>
        </p:spPr>
        <p:txBody>
          <a:bodyPr wrap="square" rtlCol="0">
            <a:spAutoFit/>
          </a:bodyPr>
          <a:lstStyle/>
          <a:p>
            <a:r>
              <a:rPr lang="en-US" sz="2400" dirty="0"/>
              <a:t>Dimension 3.1 Learning outcomes of the </a:t>
            </a:r>
            <a:r>
              <a:rPr lang="en-US" sz="2400" dirty="0" err="1"/>
              <a:t>programme</a:t>
            </a:r>
            <a:endParaRPr lang="en-US" sz="2400" dirty="0"/>
          </a:p>
          <a:p>
            <a:endParaRPr lang="en-US" dirty="0"/>
          </a:p>
          <a:p>
            <a:r>
              <a:rPr lang="en-US" sz="2300" i="1" dirty="0"/>
              <a:t>The institution/entity selects, formulates and publishes the learning outcomes covered by the curriculum (teaching profile). These are realistic, adequate and appropriately communicated.</a:t>
            </a:r>
          </a:p>
          <a:p>
            <a:endParaRPr lang="en-US" dirty="0"/>
          </a:p>
          <a:p>
            <a:endParaRPr lang="fr-BE" dirty="0"/>
          </a:p>
        </p:txBody>
      </p:sp>
    </p:spTree>
    <p:extLst>
      <p:ext uri="{BB962C8B-B14F-4D97-AF65-F5344CB8AC3E}">
        <p14:creationId xmlns:p14="http://schemas.microsoft.com/office/powerpoint/2010/main" val="2176402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2213165"/>
            <a:ext cx="8229600" cy="4400995"/>
          </a:xfrm>
        </p:spPr>
        <p:txBody>
          <a:bodyPr>
            <a:noAutofit/>
          </a:bodyPr>
          <a:lstStyle/>
          <a:p>
            <a:r>
              <a:rPr lang="en-US" sz="1800" dirty="0"/>
              <a:t>How is it ensured that the learning outcomes targeted by each device and activity are explicitly formulated? How are these learning outcomes communicated to students?</a:t>
            </a:r>
          </a:p>
          <a:p>
            <a:r>
              <a:rPr lang="en-US" sz="1800" dirty="0"/>
              <a:t>How do learning methods focus on knowledge mobilization and skills from different disciplines?</a:t>
            </a:r>
          </a:p>
          <a:p>
            <a:r>
              <a:rPr lang="en-US" sz="1800" dirty="0"/>
              <a:t>What are the pedagogical practices that are representative of the announced pedagogy? How are they promoted? How is their effectiveness assessed?</a:t>
            </a:r>
          </a:p>
          <a:p>
            <a:r>
              <a:rPr lang="en-US" sz="1800" dirty="0"/>
              <a:t>What innovative practices have been developed and for what purposes?</a:t>
            </a:r>
          </a:p>
          <a:p>
            <a:r>
              <a:rPr lang="en-US" sz="1800" dirty="0"/>
              <a:t>To what extent is theory and practice articulated?</a:t>
            </a:r>
          </a:p>
          <a:p>
            <a:r>
              <a:rPr lang="en-US" sz="1800" dirty="0"/>
              <a:t>What measures and initiatives are being taken to stimulate and maintain student motivation?</a:t>
            </a:r>
          </a:p>
          <a:p>
            <a:r>
              <a:rPr lang="en-US" sz="1800" dirty="0"/>
              <a:t>What measures and initiatives are being taken to stimulate and maintain student autonomy?</a:t>
            </a:r>
          </a:p>
          <a:p>
            <a:r>
              <a:rPr lang="en-US" sz="1800" dirty="0"/>
              <a:t>How do we ensure that the student is fully involved in his or her learning?</a:t>
            </a:r>
            <a:endParaRPr lang="fr-BE" sz="1800" dirty="0"/>
          </a:p>
        </p:txBody>
      </p:sp>
      <p:sp>
        <p:nvSpPr>
          <p:cNvPr id="5" name="ZoneTexte 4"/>
          <p:cNvSpPr txBox="1"/>
          <p:nvPr/>
        </p:nvSpPr>
        <p:spPr>
          <a:xfrm>
            <a:off x="573024" y="161766"/>
            <a:ext cx="8113776" cy="2169825"/>
          </a:xfrm>
          <a:prstGeom prst="rect">
            <a:avLst/>
          </a:prstGeom>
          <a:noFill/>
        </p:spPr>
        <p:txBody>
          <a:bodyPr wrap="square" rtlCol="0">
            <a:spAutoFit/>
          </a:bodyPr>
          <a:lstStyle/>
          <a:p>
            <a:r>
              <a:rPr lang="en-US" sz="2400" dirty="0"/>
              <a:t>Dimension 3.2: Contents, learning devices and activities (including internships, projects, </a:t>
            </a:r>
            <a:r>
              <a:rPr lang="en-US" sz="2400" dirty="0" smtClean="0"/>
              <a:t>master thesis)</a:t>
            </a:r>
            <a:endParaRPr lang="en-US" sz="2400" dirty="0"/>
          </a:p>
          <a:p>
            <a:r>
              <a:rPr lang="en-US" sz="2300" i="1" dirty="0"/>
              <a:t>The institution/entity develops and implements learning systems and activities to achieve the targeted learning outcomes, encouraging students to play an active role.</a:t>
            </a:r>
          </a:p>
          <a:p>
            <a:endParaRPr lang="fr-BE" dirty="0"/>
          </a:p>
        </p:txBody>
      </p:sp>
    </p:spTree>
    <p:extLst>
      <p:ext uri="{BB962C8B-B14F-4D97-AF65-F5344CB8AC3E}">
        <p14:creationId xmlns:p14="http://schemas.microsoft.com/office/powerpoint/2010/main" val="28988882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506285"/>
            <a:ext cx="8229600" cy="4400995"/>
          </a:xfrm>
        </p:spPr>
        <p:txBody>
          <a:bodyPr>
            <a:noAutofit/>
          </a:bodyPr>
          <a:lstStyle/>
          <a:p>
            <a:r>
              <a:rPr lang="en-US" sz="1800" dirty="0">
                <a:solidFill>
                  <a:srgbClr val="4B8B8E"/>
                </a:solidFill>
              </a:rPr>
              <a:t>What evidence is there of the effectiveness of measures and initiatives taken to stimulate and maintain student motivation? In particular: How do we ensure that there is enough variety in the activities offered to students? That these activities make sense to students? That the time available to carry them out is sufficient? That their level of difficulty is appropriate? etc.</a:t>
            </a:r>
          </a:p>
          <a:p>
            <a:r>
              <a:rPr lang="en-US" sz="1800" dirty="0">
                <a:solidFill>
                  <a:srgbClr val="4B8B8E"/>
                </a:solidFill>
              </a:rPr>
              <a:t>What is the place given to self-evaluation and the student's reflexive gaze?</a:t>
            </a:r>
          </a:p>
          <a:p>
            <a:r>
              <a:rPr lang="en-US" sz="1800" dirty="0">
                <a:solidFill>
                  <a:srgbClr val="4B8B8E"/>
                </a:solidFill>
              </a:rPr>
              <a:t>What evidence is there of the effectiveness of measures and initiatives taken to stimulate and maintain student autonomy? In particular: How do we ensure that the activities proposed to students leave room for individual or collective initiative?</a:t>
            </a:r>
          </a:p>
          <a:p>
            <a:r>
              <a:rPr lang="en-US" sz="1800" dirty="0">
                <a:solidFill>
                  <a:srgbClr val="4B8B8E"/>
                </a:solidFill>
              </a:rPr>
              <a:t>How are teaching/learning methods (pedagogical methods) appropriate to the learning outcomes concerned and how do they promote their achievement?</a:t>
            </a:r>
          </a:p>
          <a:p>
            <a:r>
              <a:rPr lang="en-US" sz="1800" dirty="0">
                <a:solidFill>
                  <a:srgbClr val="4B8B8E"/>
                </a:solidFill>
              </a:rPr>
              <a:t>How each learning activity contributes adequately to the achievement of learning outcomes learning objectives</a:t>
            </a:r>
            <a:r>
              <a:rPr lang="en-US" sz="1800" dirty="0" smtClean="0">
                <a:solidFill>
                  <a:srgbClr val="4B8B8E"/>
                </a:solidFill>
              </a:rPr>
              <a:t>?</a:t>
            </a:r>
          </a:p>
          <a:p>
            <a:endParaRPr lang="en-US" sz="1800" dirty="0">
              <a:solidFill>
                <a:srgbClr val="4B8B8E"/>
              </a:solidFill>
            </a:endParaRPr>
          </a:p>
          <a:p>
            <a:r>
              <a:rPr lang="en-US" sz="1800" dirty="0">
                <a:solidFill>
                  <a:srgbClr val="007182"/>
                </a:solidFill>
              </a:rPr>
              <a:t>What should be improved in terms of learning arrangements and activities as well as educational practices?</a:t>
            </a:r>
            <a:endParaRPr lang="fr-BE" sz="1800" dirty="0">
              <a:solidFill>
                <a:srgbClr val="007182"/>
              </a:solidFill>
            </a:endParaRPr>
          </a:p>
        </p:txBody>
      </p:sp>
    </p:spTree>
    <p:extLst>
      <p:ext uri="{BB962C8B-B14F-4D97-AF65-F5344CB8AC3E}">
        <p14:creationId xmlns:p14="http://schemas.microsoft.com/office/powerpoint/2010/main" val="8547038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2213165"/>
            <a:ext cx="8229600" cy="4400995"/>
          </a:xfrm>
        </p:spPr>
        <p:txBody>
          <a:bodyPr>
            <a:noAutofit/>
          </a:bodyPr>
          <a:lstStyle/>
          <a:p>
            <a:r>
              <a:rPr lang="en-US" sz="1800" dirty="0" smtClean="0"/>
              <a:t>What </a:t>
            </a:r>
            <a:r>
              <a:rPr lang="en-US" sz="1800" dirty="0"/>
              <a:t>are the elements that attest to the overall coherence of the </a:t>
            </a:r>
            <a:r>
              <a:rPr lang="en-US" sz="1800" dirty="0" err="1"/>
              <a:t>programme</a:t>
            </a:r>
            <a:r>
              <a:rPr lang="en-US" sz="1800" dirty="0"/>
              <a:t>? How can the logic of Is the construction of the program made explicit for both teachers and students?</a:t>
            </a:r>
          </a:p>
          <a:p>
            <a:r>
              <a:rPr lang="en-US" sz="1800" dirty="0"/>
              <a:t>How do we ensure that the prerequisites* or </a:t>
            </a:r>
            <a:r>
              <a:rPr lang="en-US" sz="1800" dirty="0" err="1"/>
              <a:t>corequisites</a:t>
            </a:r>
            <a:r>
              <a:rPr lang="en-US" sz="1800" dirty="0"/>
              <a:t>* of each part of the program are effectively mastered by all students, regardless of their individual backgrounds? What is to be done if certain prerequisites or </a:t>
            </a:r>
            <a:r>
              <a:rPr lang="en-US" sz="1800" dirty="0" err="1"/>
              <a:t>corequisites</a:t>
            </a:r>
            <a:r>
              <a:rPr lang="en-US" sz="1800" dirty="0"/>
              <a:t> are not met by certain </a:t>
            </a:r>
            <a:r>
              <a:rPr lang="en-US" sz="1800" dirty="0" smtClean="0"/>
              <a:t>categories of students?</a:t>
            </a:r>
          </a:p>
          <a:p>
            <a:r>
              <a:rPr lang="en-US" sz="1800" dirty="0" smtClean="0"/>
              <a:t>How </a:t>
            </a:r>
            <a:r>
              <a:rPr lang="en-US" sz="1800" dirty="0"/>
              <a:t>is redundancy between different learning activities regulated?</a:t>
            </a:r>
          </a:p>
          <a:p>
            <a:r>
              <a:rPr lang="en-US" sz="1800" dirty="0"/>
              <a:t>How is the progress in achieving the targeted learning outcomes of the </a:t>
            </a:r>
            <a:r>
              <a:rPr lang="en-US" sz="1800" dirty="0" err="1"/>
              <a:t>programme</a:t>
            </a:r>
            <a:r>
              <a:rPr lang="en-US" sz="1800" dirty="0"/>
              <a:t> organized?</a:t>
            </a:r>
          </a:p>
          <a:p>
            <a:r>
              <a:rPr lang="en-US" sz="1800" dirty="0"/>
              <a:t>How do we ensure that the different parts of the program form a coherent whole, </a:t>
            </a:r>
            <a:r>
              <a:rPr lang="en-US" sz="1800" dirty="0" smtClean="0"/>
              <a:t>each party </a:t>
            </a:r>
            <a:r>
              <a:rPr lang="en-US" sz="1800" dirty="0"/>
              <a:t>with its own targeted learning outcomes</a:t>
            </a:r>
            <a:r>
              <a:rPr lang="en-US" sz="1800" dirty="0" smtClean="0"/>
              <a:t>?</a:t>
            </a:r>
          </a:p>
          <a:p>
            <a:r>
              <a:rPr lang="en-US" sz="1800" dirty="0" smtClean="0"/>
              <a:t>If so, what are the recommended typical routes? How successful are they? How does the implementation of the program promote these pathways?</a:t>
            </a:r>
          </a:p>
        </p:txBody>
      </p:sp>
      <p:sp>
        <p:nvSpPr>
          <p:cNvPr id="5" name="ZoneTexte 4"/>
          <p:cNvSpPr txBox="1"/>
          <p:nvPr/>
        </p:nvSpPr>
        <p:spPr>
          <a:xfrm>
            <a:off x="573024" y="161766"/>
            <a:ext cx="8016240" cy="2523768"/>
          </a:xfrm>
          <a:prstGeom prst="rect">
            <a:avLst/>
          </a:prstGeom>
          <a:noFill/>
        </p:spPr>
        <p:txBody>
          <a:bodyPr wrap="square" rtlCol="0">
            <a:spAutoFit/>
          </a:bodyPr>
          <a:lstStyle/>
          <a:p>
            <a:r>
              <a:rPr lang="en-US" sz="2400" dirty="0"/>
              <a:t>Dimension 3.3: Overall arrangement of the </a:t>
            </a:r>
            <a:r>
              <a:rPr lang="en-US" sz="2400" dirty="0" err="1"/>
              <a:t>programme</a:t>
            </a:r>
            <a:r>
              <a:rPr lang="en-US" sz="2400" dirty="0"/>
              <a:t> and time allocated for the achievement of outcomes</a:t>
            </a:r>
          </a:p>
          <a:p>
            <a:r>
              <a:rPr lang="en-US" sz="2300" i="1" dirty="0"/>
              <a:t>The </a:t>
            </a:r>
            <a:r>
              <a:rPr lang="en-US" sz="2300" i="1" dirty="0" err="1"/>
              <a:t>programme</a:t>
            </a:r>
            <a:r>
              <a:rPr lang="en-US" sz="2300" i="1" dirty="0"/>
              <a:t> is appropriately designed and implemented to achieve the intended learning outcomes. It allows students to reach them in a timely manner.</a:t>
            </a:r>
          </a:p>
          <a:p>
            <a:endParaRPr lang="en-US" sz="2300" i="1" dirty="0"/>
          </a:p>
          <a:p>
            <a:endParaRPr lang="fr-BE" dirty="0"/>
          </a:p>
        </p:txBody>
      </p:sp>
    </p:spTree>
    <p:extLst>
      <p:ext uri="{BB962C8B-B14F-4D97-AF65-F5344CB8AC3E}">
        <p14:creationId xmlns:p14="http://schemas.microsoft.com/office/powerpoint/2010/main" val="3813925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85104"/>
            <a:ext cx="8229600" cy="621546"/>
          </a:xfrm>
        </p:spPr>
        <p:txBody>
          <a:bodyPr/>
          <a:lstStyle/>
          <a:p>
            <a:r>
              <a:rPr lang="en-US" dirty="0"/>
              <a:t>METHODOLOGICAL REMARKS</a:t>
            </a:r>
          </a:p>
        </p:txBody>
      </p:sp>
      <p:sp>
        <p:nvSpPr>
          <p:cNvPr id="3" name="Espace réservé du contenu 2"/>
          <p:cNvSpPr>
            <a:spLocks noGrp="1"/>
          </p:cNvSpPr>
          <p:nvPr>
            <p:ph idx="1"/>
          </p:nvPr>
        </p:nvSpPr>
        <p:spPr>
          <a:xfrm>
            <a:off x="457200" y="1169894"/>
            <a:ext cx="8229600" cy="4525963"/>
          </a:xfrm>
        </p:spPr>
        <p:txBody>
          <a:bodyPr>
            <a:noAutofit/>
          </a:bodyPr>
          <a:lstStyle/>
          <a:p>
            <a:endParaRPr lang="en-US" sz="2400" dirty="0"/>
          </a:p>
          <a:p>
            <a:r>
              <a:rPr lang="en-US" sz="2400" dirty="0"/>
              <a:t>The methodology consisted in identifying the main findings of the thirteen cross-sectional analyses and comparing them with the ten references in the first part of the ESG</a:t>
            </a:r>
            <a:r>
              <a:rPr lang="en-US" sz="2400" dirty="0" smtClean="0"/>
              <a:t>.</a:t>
            </a:r>
          </a:p>
          <a:p>
            <a:endParaRPr lang="en-US" sz="2400" dirty="0"/>
          </a:p>
          <a:p>
            <a:r>
              <a:rPr lang="en-US" sz="2400" dirty="0"/>
              <a:t>ESGs are intrinsically very  generic because their ambition is to have a high applicability through the various higher education systems in Europe (public, private or mixed</a:t>
            </a:r>
            <a:r>
              <a:rPr lang="en-US" sz="2400" dirty="0" smtClean="0"/>
              <a:t>)</a:t>
            </a:r>
          </a:p>
          <a:p>
            <a:endParaRPr lang="en-US" sz="2400" dirty="0"/>
          </a:p>
          <a:p>
            <a:r>
              <a:rPr lang="en-US" sz="2400" dirty="0">
                <a:solidFill>
                  <a:srgbClr val="4B8B8E"/>
                </a:solidFill>
              </a:rPr>
              <a:t>And </a:t>
            </a:r>
            <a:r>
              <a:rPr lang="en-US" sz="2400" dirty="0" smtClean="0">
                <a:solidFill>
                  <a:srgbClr val="4B8B8E"/>
                </a:solidFill>
              </a:rPr>
              <a:t>so this </a:t>
            </a:r>
            <a:r>
              <a:rPr lang="en-US" sz="2400" dirty="0">
                <a:solidFill>
                  <a:srgbClr val="4B8B8E"/>
                </a:solidFill>
              </a:rPr>
              <a:t>work describes a set of good practices implemented by higher education institutions</a:t>
            </a:r>
            <a:endParaRPr lang="fr-BE" sz="2400" dirty="0">
              <a:solidFill>
                <a:srgbClr val="4B8B8E"/>
              </a:solidFill>
            </a:endParaRPr>
          </a:p>
        </p:txBody>
      </p:sp>
    </p:spTree>
    <p:extLst>
      <p:ext uri="{BB962C8B-B14F-4D97-AF65-F5344CB8AC3E}">
        <p14:creationId xmlns:p14="http://schemas.microsoft.com/office/powerpoint/2010/main" val="40494866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1237805"/>
            <a:ext cx="8229600" cy="4400995"/>
          </a:xfrm>
        </p:spPr>
        <p:txBody>
          <a:bodyPr>
            <a:noAutofit/>
          </a:bodyPr>
          <a:lstStyle/>
          <a:p>
            <a:r>
              <a:rPr lang="en-US" sz="1800" dirty="0" smtClean="0"/>
              <a:t>In </a:t>
            </a:r>
            <a:r>
              <a:rPr lang="en-US" sz="1800" dirty="0"/>
              <a:t>what ways are individualized career path opportunities presented and communicated?</a:t>
            </a:r>
          </a:p>
          <a:p>
            <a:r>
              <a:rPr lang="en-US" sz="1800" dirty="0"/>
              <a:t>How is it ensured that they are well understood by students and implemented by the jury?</a:t>
            </a:r>
          </a:p>
          <a:p>
            <a:r>
              <a:rPr lang="en-US" sz="1800" dirty="0"/>
              <a:t>How is the adequacy between the time required for each device and for each learning activity and the time actually available? How is it ensured that the total work is within reasonable limits (day, week, semester, year) and that there is sufficient of time for personal work? is the workload well distributed over the different </a:t>
            </a:r>
            <a:r>
              <a:rPr lang="en-US" sz="1800" dirty="0" err="1"/>
              <a:t>quadrimeters</a:t>
            </a:r>
            <a:r>
              <a:rPr lang="en-US" sz="1800" dirty="0"/>
              <a:t>?</a:t>
            </a:r>
          </a:p>
          <a:p>
            <a:r>
              <a:rPr lang="en-US" sz="1800" dirty="0"/>
              <a:t>How are ECTS managed? How is the student's workload taken into account in assigning ECTS to the different elements of the </a:t>
            </a:r>
            <a:r>
              <a:rPr lang="en-US" sz="1800" dirty="0" err="1"/>
              <a:t>programme</a:t>
            </a:r>
            <a:r>
              <a:rPr lang="en-US" sz="1800" dirty="0"/>
              <a:t> and learning outcomes targeted? How do you keep ECTS count to calibrate the student's workload?</a:t>
            </a:r>
          </a:p>
          <a:p>
            <a:r>
              <a:rPr lang="en-US" sz="1800" dirty="0"/>
              <a:t>How is student mobility taken into account in the design of the </a:t>
            </a:r>
            <a:r>
              <a:rPr lang="en-US" sz="1800" dirty="0" err="1"/>
              <a:t>programme</a:t>
            </a:r>
            <a:r>
              <a:rPr lang="en-US" sz="1800" dirty="0"/>
              <a:t>?</a:t>
            </a:r>
            <a:endParaRPr lang="fr-BE" sz="1800" dirty="0"/>
          </a:p>
        </p:txBody>
      </p:sp>
    </p:spTree>
    <p:extLst>
      <p:ext uri="{BB962C8B-B14F-4D97-AF65-F5344CB8AC3E}">
        <p14:creationId xmlns:p14="http://schemas.microsoft.com/office/powerpoint/2010/main" val="25027927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359664" y="1237805"/>
            <a:ext cx="8229600" cy="4400995"/>
          </a:xfrm>
        </p:spPr>
        <p:txBody>
          <a:bodyPr>
            <a:noAutofit/>
          </a:bodyPr>
          <a:lstStyle/>
          <a:p>
            <a:r>
              <a:rPr lang="en-US" sz="1800" dirty="0">
                <a:solidFill>
                  <a:srgbClr val="4B8B8E"/>
                </a:solidFill>
              </a:rPr>
              <a:t>How are the teaching units offered adjusted or do they adjust to each other both in terms of learning outcomes and content only at the </a:t>
            </a:r>
            <a:r>
              <a:rPr lang="en-US" sz="1800" dirty="0" err="1">
                <a:solidFill>
                  <a:srgbClr val="4B8B8E"/>
                </a:solidFill>
              </a:rPr>
              <a:t>organisational</a:t>
            </a:r>
            <a:r>
              <a:rPr lang="en-US" sz="1800" dirty="0">
                <a:solidFill>
                  <a:srgbClr val="4B8B8E"/>
                </a:solidFill>
              </a:rPr>
              <a:t> level?</a:t>
            </a:r>
          </a:p>
          <a:p>
            <a:r>
              <a:rPr lang="en-US" sz="1800" dirty="0">
                <a:solidFill>
                  <a:srgbClr val="4B8B8E"/>
                </a:solidFill>
              </a:rPr>
              <a:t>To what extent is there a match between the time required for each device and learning activity and the time actually available? To what extent is the total work required within reasonable limits (day, week, semester, year)? To what extent is there enough time for personal work? If problems have been reported with regard to the adequacy between the time needed for each device and learning activity and the time actually available, what measures have been taken to address them?</a:t>
            </a:r>
          </a:p>
          <a:p>
            <a:r>
              <a:rPr lang="en-US" sz="1800" dirty="0">
                <a:solidFill>
                  <a:srgbClr val="4B8B8E"/>
                </a:solidFill>
              </a:rPr>
              <a:t>Are the ECTS assigned to the different elements of the </a:t>
            </a:r>
            <a:r>
              <a:rPr lang="en-US" sz="1800" dirty="0" err="1">
                <a:solidFill>
                  <a:srgbClr val="4B8B8E"/>
                </a:solidFill>
              </a:rPr>
              <a:t>programme</a:t>
            </a:r>
            <a:r>
              <a:rPr lang="en-US" sz="1800" dirty="0">
                <a:solidFill>
                  <a:srgbClr val="4B8B8E"/>
                </a:solidFill>
              </a:rPr>
              <a:t> consistent with the learning outcomes targeted?</a:t>
            </a:r>
          </a:p>
          <a:p>
            <a:endParaRPr lang="en-US" sz="1800" dirty="0"/>
          </a:p>
          <a:p>
            <a:r>
              <a:rPr lang="en-US" sz="1800" dirty="0">
                <a:solidFill>
                  <a:srgbClr val="007182"/>
                </a:solidFill>
              </a:rPr>
              <a:t>What should be improved for all these points?</a:t>
            </a:r>
          </a:p>
          <a:p>
            <a:r>
              <a:rPr lang="en-US" sz="1800" dirty="0">
                <a:solidFill>
                  <a:srgbClr val="007182"/>
                </a:solidFill>
              </a:rPr>
              <a:t>What needs to be improved in terms of the overall design of the </a:t>
            </a:r>
            <a:r>
              <a:rPr lang="en-US" sz="1800" dirty="0" err="1">
                <a:solidFill>
                  <a:srgbClr val="007182"/>
                </a:solidFill>
              </a:rPr>
              <a:t>programme</a:t>
            </a:r>
            <a:r>
              <a:rPr lang="en-US" sz="1800" dirty="0">
                <a:solidFill>
                  <a:srgbClr val="007182"/>
                </a:solidFill>
              </a:rPr>
              <a:t>?</a:t>
            </a:r>
            <a:endParaRPr lang="fr-BE" sz="1800" dirty="0">
              <a:solidFill>
                <a:srgbClr val="007182"/>
              </a:solidFill>
            </a:endParaRPr>
          </a:p>
        </p:txBody>
      </p:sp>
    </p:spTree>
    <p:extLst>
      <p:ext uri="{BB962C8B-B14F-4D97-AF65-F5344CB8AC3E}">
        <p14:creationId xmlns:p14="http://schemas.microsoft.com/office/powerpoint/2010/main" val="186602768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573024" y="161766"/>
            <a:ext cx="8016240" cy="2954655"/>
          </a:xfrm>
          <a:prstGeom prst="rect">
            <a:avLst/>
          </a:prstGeom>
          <a:noFill/>
        </p:spPr>
        <p:txBody>
          <a:bodyPr wrap="square" rtlCol="0">
            <a:spAutoFit/>
          </a:bodyPr>
          <a:lstStyle/>
          <a:p>
            <a:r>
              <a:rPr lang="en-US" sz="2400" dirty="0"/>
              <a:t>Dimension 3.4: Assessment of the level of achievement of the learning outcomes concerned</a:t>
            </a:r>
          </a:p>
          <a:p>
            <a:r>
              <a:rPr lang="en-US" sz="2300" i="1" dirty="0"/>
              <a:t>The criteria and assessment procedures shall be established in accordance with the learning outcomes concerned and applied systematically and consistently. In addition, requirements are clearly formulated and communicated to students in a timely manner.</a:t>
            </a:r>
          </a:p>
          <a:p>
            <a:endParaRPr lang="fr-BE" dirty="0"/>
          </a:p>
        </p:txBody>
      </p:sp>
      <p:sp>
        <p:nvSpPr>
          <p:cNvPr id="3" name="Espace réservé du contenu 2"/>
          <p:cNvSpPr>
            <a:spLocks noGrp="1"/>
          </p:cNvSpPr>
          <p:nvPr>
            <p:ph idx="1"/>
          </p:nvPr>
        </p:nvSpPr>
        <p:spPr>
          <a:xfrm>
            <a:off x="457200" y="3116421"/>
            <a:ext cx="8229600" cy="4525963"/>
          </a:xfrm>
        </p:spPr>
        <p:txBody>
          <a:bodyPr>
            <a:normAutofit/>
          </a:bodyPr>
          <a:lstStyle/>
          <a:p>
            <a:r>
              <a:rPr lang="en-US" sz="2100" dirty="0" smtClean="0"/>
              <a:t>What </a:t>
            </a:r>
            <a:r>
              <a:rPr lang="en-US" sz="2100" dirty="0"/>
              <a:t>is the situation in particular with regard to the evaluation of end-of-study work/memoir/integrated test, internship(s), project(s)?</a:t>
            </a:r>
          </a:p>
          <a:p>
            <a:r>
              <a:rPr lang="en-US" sz="2100" dirty="0"/>
              <a:t>What about the supervision of the internship(s) and the end-of-study work/memoir/integrated test? How do we ensure that students have the opportunity to receive enough feedback during the course of their work?</a:t>
            </a:r>
          </a:p>
          <a:p>
            <a:r>
              <a:rPr lang="en-US" sz="2100" dirty="0"/>
              <a:t>What measures are in place to ensure the quality and relevance of evaluation mechanisms?</a:t>
            </a:r>
            <a:endParaRPr lang="fr-BE" sz="2100" dirty="0"/>
          </a:p>
        </p:txBody>
      </p:sp>
    </p:spTree>
    <p:extLst>
      <p:ext uri="{BB962C8B-B14F-4D97-AF65-F5344CB8AC3E}">
        <p14:creationId xmlns:p14="http://schemas.microsoft.com/office/powerpoint/2010/main" val="3577739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673608"/>
            <a:ext cx="8229600" cy="5910072"/>
          </a:xfrm>
        </p:spPr>
        <p:txBody>
          <a:bodyPr>
            <a:normAutofit fontScale="92500" lnSpcReduction="20000"/>
          </a:bodyPr>
          <a:lstStyle/>
          <a:p>
            <a:r>
              <a:rPr lang="en-US" sz="2000" dirty="0"/>
              <a:t>What is in place to ensure that evaluations are consistent with learning </a:t>
            </a:r>
            <a:r>
              <a:rPr lang="en-US" sz="2000" dirty="0" smtClean="0"/>
              <a:t>outcomes announced ?</a:t>
            </a:r>
            <a:endParaRPr lang="en-US" sz="2000" dirty="0"/>
          </a:p>
          <a:p>
            <a:r>
              <a:rPr lang="en-US" sz="2000" dirty="0"/>
              <a:t>How do we ensure that students know what is expected of them during evaluations? How to and when are the evaluation criteria communicated to students?</a:t>
            </a:r>
          </a:p>
          <a:p>
            <a:r>
              <a:rPr lang="en-US" sz="2000" dirty="0"/>
              <a:t>How can the conditions for success and failure for the different elements of the program and for the Are the entire program explained? How were they determined? What are they like? communicated to students?</a:t>
            </a:r>
          </a:p>
          <a:p>
            <a:r>
              <a:rPr lang="en-US" sz="2000" dirty="0"/>
              <a:t>How do assessments make students aware of their level, gaps and progress? What are the feedback mechanisms after each evaluation? What is the place of formative evaluations in the program</a:t>
            </a:r>
            <a:r>
              <a:rPr lang="en-US" sz="2000" dirty="0" smtClean="0"/>
              <a:t>?</a:t>
            </a:r>
          </a:p>
          <a:p>
            <a:endParaRPr lang="en-US" sz="2000" dirty="0" smtClean="0"/>
          </a:p>
          <a:p>
            <a:r>
              <a:rPr lang="en-US" sz="2000" dirty="0">
                <a:solidFill>
                  <a:srgbClr val="4B8B8E"/>
                </a:solidFill>
              </a:rPr>
              <a:t>How do assessment systems effectively assess the extent to which learning outcomes are being achieved?</a:t>
            </a:r>
          </a:p>
          <a:p>
            <a:r>
              <a:rPr lang="en-US" sz="2000" dirty="0">
                <a:solidFill>
                  <a:srgbClr val="4B8B8E"/>
                </a:solidFill>
              </a:rPr>
              <a:t>How is the consistency of the mechanisms implemented for the assessment of student learning outcomes with the learning activities of the </a:t>
            </a:r>
            <a:r>
              <a:rPr lang="en-US" sz="2000" dirty="0" err="1">
                <a:solidFill>
                  <a:srgbClr val="4B8B8E"/>
                </a:solidFill>
              </a:rPr>
              <a:t>programme</a:t>
            </a:r>
            <a:r>
              <a:rPr lang="en-US" sz="2000" dirty="0">
                <a:solidFill>
                  <a:srgbClr val="4B8B8E"/>
                </a:solidFill>
              </a:rPr>
              <a:t> ensured? In what way(s) do the learning activities include adequate preparation for assessments?</a:t>
            </a:r>
          </a:p>
          <a:p>
            <a:r>
              <a:rPr lang="en-US" sz="2000" dirty="0">
                <a:solidFill>
                  <a:srgbClr val="4B8B8E"/>
                </a:solidFill>
              </a:rPr>
              <a:t>How is it ensured that the time between an assessment and the feedback provided to students is as short as possible?</a:t>
            </a:r>
          </a:p>
          <a:p>
            <a:endParaRPr lang="en-US" sz="2000" dirty="0"/>
          </a:p>
          <a:p>
            <a:r>
              <a:rPr lang="en-US" sz="2000" dirty="0">
                <a:solidFill>
                  <a:srgbClr val="007182"/>
                </a:solidFill>
              </a:rPr>
              <a:t>What needs to be improved in terms of the assessment of learning outcomes?</a:t>
            </a:r>
          </a:p>
        </p:txBody>
      </p:sp>
    </p:spTree>
    <p:extLst>
      <p:ext uri="{BB962C8B-B14F-4D97-AF65-F5344CB8AC3E}">
        <p14:creationId xmlns:p14="http://schemas.microsoft.com/office/powerpoint/2010/main" val="33562273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ESG 1.4</a:t>
            </a:r>
            <a:endParaRPr lang="fr-FR" dirty="0"/>
          </a:p>
        </p:txBody>
      </p:sp>
      <p:sp>
        <p:nvSpPr>
          <p:cNvPr id="3" name="Espace réservé du texte 2"/>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847914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47472" y="3009937"/>
            <a:ext cx="8139953" cy="3359999"/>
          </a:xfrm>
        </p:spPr>
        <p:txBody>
          <a:bodyPr>
            <a:noAutofit/>
          </a:bodyPr>
          <a:lstStyle/>
          <a:p>
            <a:r>
              <a:rPr lang="en-US" sz="2400" i="1" dirty="0"/>
              <a:t>This reference deals with the student's journey through the cycle of study and how institutions implement admission, progression, recognition and certification procedures.  The main emphasis is on the completeness of the cycle and the necessarily fair and public nature of these procedures</a:t>
            </a:r>
            <a:r>
              <a:rPr lang="en-US" sz="2400" i="1" dirty="0" smtClean="0"/>
              <a:t>.</a:t>
            </a:r>
          </a:p>
          <a:p>
            <a:r>
              <a:rPr lang="en-US" sz="2400" i="1" dirty="0"/>
              <a:t>In general, national legislation provides for a number of obligations to be respected by institutions in terms of admission, assessment of prior learning (VAE), registration, gateway and certification</a:t>
            </a:r>
            <a:endParaRPr lang="fr-FR" sz="2400" i="1" dirty="0"/>
          </a:p>
        </p:txBody>
      </p:sp>
      <p:sp>
        <p:nvSpPr>
          <p:cNvPr id="5" name="Rectangle 4"/>
          <p:cNvSpPr/>
          <p:nvPr/>
        </p:nvSpPr>
        <p:spPr>
          <a:xfrm>
            <a:off x="347472" y="1195948"/>
            <a:ext cx="8653450" cy="1633344"/>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smtClean="0"/>
              <a:t>Institutions </a:t>
            </a:r>
            <a:r>
              <a:rPr lang="en-US" sz="2000" dirty="0"/>
              <a:t>should consistently apply pre-defined and published regulations covering all phases of the student “life cycle”, e.g. student admission, progression, recognition and certification.</a:t>
            </a:r>
          </a:p>
        </p:txBody>
      </p:sp>
      <p:sp>
        <p:nvSpPr>
          <p:cNvPr id="2" name="Titre 1"/>
          <p:cNvSpPr>
            <a:spLocks noGrp="1"/>
          </p:cNvSpPr>
          <p:nvPr>
            <p:ph type="title"/>
          </p:nvPr>
        </p:nvSpPr>
        <p:spPr>
          <a:xfrm>
            <a:off x="302648" y="296220"/>
            <a:ext cx="8229600" cy="621546"/>
          </a:xfrm>
        </p:spPr>
        <p:txBody>
          <a:bodyPr/>
          <a:lstStyle/>
          <a:p>
            <a:r>
              <a:rPr lang="fr-BE" sz="3200" dirty="0"/>
              <a:t>ESG 1.4. </a:t>
            </a:r>
            <a:r>
              <a:rPr lang="fr-BE" sz="3200" dirty="0" err="1"/>
              <a:t>Student</a:t>
            </a:r>
            <a:r>
              <a:rPr lang="fr-BE" sz="3200" dirty="0"/>
              <a:t> admission</a:t>
            </a:r>
            <a:r>
              <a:rPr lang="fr-BE" sz="3200" dirty="0" smtClean="0"/>
              <a:t>, progression  </a:t>
            </a:r>
            <a:r>
              <a:rPr lang="fr-BE" sz="3200" dirty="0"/>
              <a:t>recognition and certification</a:t>
            </a:r>
          </a:p>
        </p:txBody>
      </p:sp>
    </p:spTree>
    <p:extLst>
      <p:ext uri="{BB962C8B-B14F-4D97-AF65-F5344CB8AC3E}">
        <p14:creationId xmlns:p14="http://schemas.microsoft.com/office/powerpoint/2010/main" val="25050163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4044"/>
            <a:ext cx="8229600" cy="621546"/>
          </a:xfrm>
        </p:spPr>
        <p:txBody>
          <a:bodyPr/>
          <a:lstStyle/>
          <a:p>
            <a:r>
              <a:rPr lang="en-US" dirty="0" smtClean="0"/>
              <a:t>What have been noted by the expert </a:t>
            </a:r>
            <a:r>
              <a:rPr lang="en-US" dirty="0" err="1" smtClean="0"/>
              <a:t>commitees</a:t>
            </a:r>
            <a:endParaRPr lang="fr-FR" dirty="0"/>
          </a:p>
        </p:txBody>
      </p:sp>
      <p:sp>
        <p:nvSpPr>
          <p:cNvPr id="3" name="Espace réservé du contenu 2"/>
          <p:cNvSpPr>
            <a:spLocks noGrp="1"/>
          </p:cNvSpPr>
          <p:nvPr>
            <p:ph idx="1"/>
          </p:nvPr>
        </p:nvSpPr>
        <p:spPr>
          <a:xfrm>
            <a:off x="340659" y="1502802"/>
            <a:ext cx="8588188" cy="4525963"/>
          </a:xfrm>
        </p:spPr>
        <p:txBody>
          <a:bodyPr>
            <a:noAutofit/>
          </a:bodyPr>
          <a:lstStyle/>
          <a:p>
            <a:r>
              <a:rPr lang="en-US" sz="2000" dirty="0"/>
              <a:t>When these procedures are reviewed, it is to require improvement in their implementation or monitoring, in a lifelong learning context which requires good course management, in particular by  flexibility terms (see ESG 1.3). In this perspective, the obligation to inform clearly inform students about the studies, but also about the procedures in place in the establishment, is welcome,   Experts believe that it  </a:t>
            </a:r>
            <a:r>
              <a:rPr lang="en-US" sz="2000" dirty="0" err="1"/>
              <a:t>it</a:t>
            </a:r>
            <a:r>
              <a:rPr lang="en-US" sz="2000" dirty="0"/>
              <a:t> is important that each student receives quality information that allows them to </a:t>
            </a:r>
            <a:r>
              <a:rPr lang="en-US" sz="2000" dirty="0" err="1"/>
              <a:t>to</a:t>
            </a:r>
            <a:r>
              <a:rPr lang="en-US" sz="2000" dirty="0"/>
              <a:t> build their individual career path and progression through the </a:t>
            </a:r>
            <a:r>
              <a:rPr lang="en-US" sz="2000" dirty="0" smtClean="0"/>
              <a:t>curriculum</a:t>
            </a:r>
          </a:p>
        </p:txBody>
      </p:sp>
    </p:spTree>
    <p:extLst>
      <p:ext uri="{BB962C8B-B14F-4D97-AF65-F5344CB8AC3E}">
        <p14:creationId xmlns:p14="http://schemas.microsoft.com/office/powerpoint/2010/main" val="3890134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18114" y="1872853"/>
            <a:ext cx="8139953" cy="3359999"/>
          </a:xfrm>
        </p:spPr>
        <p:txBody>
          <a:bodyPr>
            <a:noAutofit/>
          </a:bodyPr>
          <a:lstStyle/>
          <a:p>
            <a:r>
              <a:rPr lang="en-US" sz="2000" dirty="0"/>
              <a:t>This reference and its guidelines are at the heart of the educational system because they target all the processes that mark the path of any student within an institution. </a:t>
            </a:r>
          </a:p>
          <a:p>
            <a:r>
              <a:rPr lang="en-US" sz="2000" dirty="0"/>
              <a:t>If admission and certification are regulated by a number of legal guidelines, obviously, measuring the student's progress in the program studies must be based on the collection and use of data relating to  more of the initiative of the institutions. And even if some data are sometimes available at a more institutional level, they are not used by smaller organizational divisions</a:t>
            </a:r>
          </a:p>
        </p:txBody>
      </p:sp>
      <p:sp>
        <p:nvSpPr>
          <p:cNvPr id="4" name="Titre 3"/>
          <p:cNvSpPr>
            <a:spLocks noGrp="1"/>
          </p:cNvSpPr>
          <p:nvPr>
            <p:ph type="title"/>
          </p:nvPr>
        </p:nvSpPr>
        <p:spPr/>
        <p:txBody>
          <a:bodyPr/>
          <a:lstStyle/>
          <a:p>
            <a:r>
              <a:rPr lang="fr-BE" dirty="0" smtClean="0"/>
              <a:t>ESG 1.4 </a:t>
            </a:r>
            <a:r>
              <a:rPr lang="fr-BE" dirty="0"/>
              <a:t>points of focus</a:t>
            </a:r>
            <a:br>
              <a:rPr lang="fr-BE" dirty="0"/>
            </a:br>
            <a:r>
              <a:rPr lang="fr-BE" dirty="0"/>
              <a:t/>
            </a:r>
            <a:br>
              <a:rPr lang="fr-BE" dirty="0"/>
            </a:br>
            <a:endParaRPr lang="fr-BE" dirty="0"/>
          </a:p>
        </p:txBody>
      </p:sp>
    </p:spTree>
    <p:extLst>
      <p:ext uri="{BB962C8B-B14F-4D97-AF65-F5344CB8AC3E}">
        <p14:creationId xmlns:p14="http://schemas.microsoft.com/office/powerpoint/2010/main" val="21749750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67553" y="395742"/>
            <a:ext cx="8229600" cy="621546"/>
          </a:xfrm>
        </p:spPr>
        <p:txBody>
          <a:bodyPr/>
          <a:lstStyle/>
          <a:p>
            <a:r>
              <a:rPr lang="fr-BE" dirty="0"/>
              <a:t>ESG </a:t>
            </a:r>
            <a:r>
              <a:rPr lang="fr-BE" dirty="0" smtClean="0"/>
              <a:t>1.4 </a:t>
            </a:r>
            <a:r>
              <a:rPr lang="fr-BE" dirty="0"/>
              <a:t>How </a:t>
            </a:r>
            <a:r>
              <a:rPr lang="fr-BE" dirty="0" err="1"/>
              <a:t>does</a:t>
            </a:r>
            <a:r>
              <a:rPr lang="fr-BE" dirty="0"/>
              <a:t> AEQES </a:t>
            </a:r>
            <a:r>
              <a:rPr lang="fr-BE" dirty="0" err="1"/>
              <a:t>ask</a:t>
            </a:r>
            <a:r>
              <a:rPr lang="fr-BE" dirty="0"/>
              <a:t> Uni about </a:t>
            </a:r>
            <a:r>
              <a:rPr lang="fr-BE" dirty="0" err="1"/>
              <a:t>it</a:t>
            </a:r>
            <a:endParaRPr lang="fr-BE" dirty="0"/>
          </a:p>
        </p:txBody>
      </p:sp>
      <p:sp>
        <p:nvSpPr>
          <p:cNvPr id="6" name="Rectangle 5"/>
          <p:cNvSpPr/>
          <p:nvPr/>
        </p:nvSpPr>
        <p:spPr>
          <a:xfrm>
            <a:off x="573023" y="1158240"/>
            <a:ext cx="7936993" cy="621792"/>
          </a:xfrm>
          <a:prstGeom prst="rect">
            <a:avLst/>
          </a:prstGeom>
          <a:solidFill>
            <a:srgbClr val="007182"/>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Dimension 4.3: Equity in terms of welcoming, monitoring and supporting students</a:t>
            </a:r>
          </a:p>
        </p:txBody>
      </p:sp>
      <p:sp>
        <p:nvSpPr>
          <p:cNvPr id="2" name="Espace réservé du contenu 1"/>
          <p:cNvSpPr>
            <a:spLocks noGrp="1"/>
          </p:cNvSpPr>
          <p:nvPr>
            <p:ph idx="1"/>
          </p:nvPr>
        </p:nvSpPr>
        <p:spPr>
          <a:xfrm>
            <a:off x="367553" y="1920984"/>
            <a:ext cx="8229600" cy="4525963"/>
          </a:xfrm>
        </p:spPr>
        <p:txBody>
          <a:bodyPr>
            <a:normAutofit fontScale="70000" lnSpcReduction="20000"/>
          </a:bodyPr>
          <a:lstStyle/>
          <a:p>
            <a:pPr marL="0" indent="0">
              <a:buNone/>
            </a:pPr>
            <a:r>
              <a:rPr lang="en-US" dirty="0" smtClean="0"/>
              <a:t>4.3.1 </a:t>
            </a:r>
            <a:r>
              <a:rPr lang="en-US" dirty="0"/>
              <a:t>Student Admission and </a:t>
            </a:r>
            <a:r>
              <a:rPr lang="en-US" dirty="0" smtClean="0"/>
              <a:t>Orientation</a:t>
            </a:r>
          </a:p>
          <a:p>
            <a:pPr marL="0" indent="0">
              <a:buNone/>
            </a:pPr>
            <a:endParaRPr lang="en-US" dirty="0"/>
          </a:p>
          <a:p>
            <a:r>
              <a:rPr lang="en-US" dirty="0"/>
              <a:t>How does the admission process work? Are there different categories of entrants? How are they treated?</a:t>
            </a:r>
          </a:p>
          <a:p>
            <a:r>
              <a:rPr lang="en-US" dirty="0"/>
              <a:t>How and by whom is the admission process assessed? What is the follow-up to this evaluation?</a:t>
            </a:r>
          </a:p>
          <a:p>
            <a:r>
              <a:rPr lang="en-US" dirty="0"/>
              <a:t>What, if any, are the specific objectives for the admission of students to the </a:t>
            </a:r>
            <a:r>
              <a:rPr lang="en-US" dirty="0" err="1"/>
              <a:t>programme</a:t>
            </a:r>
            <a:r>
              <a:rPr lang="en-US" dirty="0"/>
              <a:t>?</a:t>
            </a:r>
          </a:p>
          <a:p>
            <a:r>
              <a:rPr lang="en-US" dirty="0"/>
              <a:t>What measures have been put in place to help orient future students?</a:t>
            </a:r>
          </a:p>
          <a:p>
            <a:endParaRPr lang="en-US" dirty="0"/>
          </a:p>
          <a:p>
            <a:r>
              <a:rPr lang="en-US" dirty="0">
                <a:solidFill>
                  <a:srgbClr val="4B8B8E"/>
                </a:solidFill>
              </a:rPr>
              <a:t>If the number of entrants is not in line with the objectives, what are the reasons and what is being done to achieve them</a:t>
            </a:r>
            <a:r>
              <a:rPr lang="en-US" dirty="0" smtClean="0">
                <a:solidFill>
                  <a:srgbClr val="4B8B8E"/>
                </a:solidFill>
              </a:rPr>
              <a:t>? remedy</a:t>
            </a:r>
            <a:r>
              <a:rPr lang="en-US" dirty="0">
                <a:solidFill>
                  <a:srgbClr val="4B8B8E"/>
                </a:solidFill>
              </a:rPr>
              <a:t>?</a:t>
            </a:r>
            <a:endParaRPr lang="fr-BE" dirty="0">
              <a:solidFill>
                <a:srgbClr val="4B8B8E"/>
              </a:solidFill>
            </a:endParaRPr>
          </a:p>
        </p:txBody>
      </p:sp>
    </p:spTree>
    <p:extLst>
      <p:ext uri="{BB962C8B-B14F-4D97-AF65-F5344CB8AC3E}">
        <p14:creationId xmlns:p14="http://schemas.microsoft.com/office/powerpoint/2010/main" val="265820198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idx="1"/>
          </p:nvPr>
        </p:nvSpPr>
        <p:spPr>
          <a:xfrm>
            <a:off x="457200" y="548640"/>
            <a:ext cx="8357616" cy="5998464"/>
          </a:xfrm>
        </p:spPr>
        <p:txBody>
          <a:bodyPr>
            <a:normAutofit fontScale="70000" lnSpcReduction="20000"/>
          </a:bodyPr>
          <a:lstStyle/>
          <a:p>
            <a:pPr marL="0" indent="0">
              <a:buNone/>
            </a:pPr>
            <a:r>
              <a:rPr lang="en-US" dirty="0"/>
              <a:t>4.3.2 Transition to higher education, bridges, resumption of </a:t>
            </a:r>
            <a:r>
              <a:rPr lang="en-US" dirty="0" smtClean="0"/>
              <a:t>studies</a:t>
            </a:r>
          </a:p>
          <a:p>
            <a:pPr marL="0" indent="0">
              <a:buNone/>
            </a:pPr>
            <a:endParaRPr lang="en-US" dirty="0"/>
          </a:p>
          <a:p>
            <a:r>
              <a:rPr lang="en-US" dirty="0"/>
              <a:t>What are the difficulties encountered in the transition to higher education? How to have these difficulties been identified? If the input flow is heterogeneous, some input groups do they have any particular difficulties?</a:t>
            </a:r>
          </a:p>
          <a:p>
            <a:r>
              <a:rPr lang="en-US" dirty="0"/>
              <a:t>What are the difficulties encountered when resuming studies and building bridges allowed by legal texts? How were these difficulties identified? If the input flow of the gateways is heterogeneous, do some input groups face particular difficulties?</a:t>
            </a:r>
          </a:p>
          <a:p>
            <a:r>
              <a:rPr lang="en-US" dirty="0"/>
              <a:t>How are the prerequisites or </a:t>
            </a:r>
            <a:r>
              <a:rPr lang="en-US" dirty="0" err="1"/>
              <a:t>corequisites</a:t>
            </a:r>
            <a:r>
              <a:rPr lang="en-US" dirty="0"/>
              <a:t> of a given program identified? How are they? How are they communicated to students? how are they evaluated?</a:t>
            </a:r>
          </a:p>
          <a:p>
            <a:r>
              <a:rPr lang="en-US" dirty="0"/>
              <a:t>If so, what specific measures have been put in place for foreign students?</a:t>
            </a:r>
          </a:p>
          <a:p>
            <a:r>
              <a:rPr lang="en-US" dirty="0" smtClean="0">
                <a:solidFill>
                  <a:srgbClr val="4B8B8E"/>
                </a:solidFill>
              </a:rPr>
              <a:t>What </a:t>
            </a:r>
            <a:r>
              <a:rPr lang="en-US" dirty="0">
                <a:solidFill>
                  <a:srgbClr val="4B8B8E"/>
                </a:solidFill>
              </a:rPr>
              <a:t>measures have been taken to overcome the difficulties encountered during the transition to higher education ("helping people to succeed")?</a:t>
            </a:r>
          </a:p>
          <a:p>
            <a:r>
              <a:rPr lang="en-US" dirty="0">
                <a:solidFill>
                  <a:srgbClr val="4B8B8E"/>
                </a:solidFill>
              </a:rPr>
              <a:t>What measures have been taken to overcome the difficulties encountered in the context of gateways?</a:t>
            </a:r>
            <a:endParaRPr lang="fr-BE" dirty="0">
              <a:solidFill>
                <a:srgbClr val="4B8B8E"/>
              </a:solidFill>
            </a:endParaRPr>
          </a:p>
        </p:txBody>
      </p:sp>
    </p:spTree>
    <p:extLst>
      <p:ext uri="{BB962C8B-B14F-4D97-AF65-F5344CB8AC3E}">
        <p14:creationId xmlns:p14="http://schemas.microsoft.com/office/powerpoint/2010/main" val="610180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ESG 1.1</a:t>
            </a:r>
            <a:endParaRPr lang="fr-FR" dirty="0"/>
          </a:p>
        </p:txBody>
      </p:sp>
      <p:sp>
        <p:nvSpPr>
          <p:cNvPr id="3" name="Espace réservé du texte 2"/>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404215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841248"/>
            <a:ext cx="8229600" cy="5284915"/>
          </a:xfrm>
        </p:spPr>
        <p:txBody>
          <a:bodyPr>
            <a:normAutofit fontScale="85000" lnSpcReduction="10000"/>
          </a:bodyPr>
          <a:lstStyle/>
          <a:p>
            <a:pPr marL="0" indent="0">
              <a:buNone/>
            </a:pPr>
            <a:r>
              <a:rPr lang="en-US" dirty="0"/>
              <a:t>4.3.3 </a:t>
            </a:r>
            <a:r>
              <a:rPr lang="en-US" dirty="0" smtClean="0"/>
              <a:t>Fairness</a:t>
            </a:r>
          </a:p>
          <a:p>
            <a:pPr marL="0" indent="0">
              <a:buNone/>
            </a:pPr>
            <a:endParaRPr lang="en-US" dirty="0"/>
          </a:p>
          <a:p>
            <a:r>
              <a:rPr lang="en-US" dirty="0"/>
              <a:t>What arrangements are in place to enable the institution/entity to ensure that students can achieve, in an equitable way, the learning outcomes targeted and can achieve a similar level of competence regardless of their previous learning background, personal, social or economic situation?</a:t>
            </a:r>
          </a:p>
          <a:p>
            <a:r>
              <a:rPr lang="en-US" dirty="0"/>
              <a:t>Does the institution provide assistance to students for housing, in what way, under what conditions?</a:t>
            </a:r>
          </a:p>
          <a:p>
            <a:r>
              <a:rPr lang="en-US" dirty="0" smtClean="0">
                <a:solidFill>
                  <a:srgbClr val="4B8B8E"/>
                </a:solidFill>
              </a:rPr>
              <a:t>How </a:t>
            </a:r>
            <a:r>
              <a:rPr lang="en-US" dirty="0">
                <a:solidFill>
                  <a:srgbClr val="4B8B8E"/>
                </a:solidFill>
              </a:rPr>
              <a:t>does the institution/entity assess the fairness of treatment of the different categories of students, including access to scholarships?</a:t>
            </a:r>
            <a:endParaRPr lang="fr-BE" dirty="0">
              <a:solidFill>
                <a:srgbClr val="4B8B8E"/>
              </a:solidFill>
            </a:endParaRPr>
          </a:p>
        </p:txBody>
      </p:sp>
    </p:spTree>
    <p:extLst>
      <p:ext uri="{BB962C8B-B14F-4D97-AF65-F5344CB8AC3E}">
        <p14:creationId xmlns:p14="http://schemas.microsoft.com/office/powerpoint/2010/main" val="107679800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77952"/>
            <a:ext cx="8229600" cy="5528755"/>
          </a:xfrm>
        </p:spPr>
        <p:txBody>
          <a:bodyPr>
            <a:noAutofit/>
          </a:bodyPr>
          <a:lstStyle/>
          <a:p>
            <a:pPr marL="0" indent="0">
              <a:buNone/>
            </a:pPr>
            <a:r>
              <a:rPr lang="en-US" sz="2400" dirty="0"/>
              <a:t>4.3.4 Supporting </a:t>
            </a:r>
            <a:r>
              <a:rPr lang="en-US" sz="2400" dirty="0" smtClean="0"/>
              <a:t>Success</a:t>
            </a:r>
            <a:endParaRPr lang="en-US" sz="2400" dirty="0"/>
          </a:p>
          <a:p>
            <a:r>
              <a:rPr lang="en-US" sz="2100" dirty="0"/>
              <a:t>How are students in difficulty identified?</a:t>
            </a:r>
          </a:p>
          <a:p>
            <a:r>
              <a:rPr lang="en-US" sz="2100" dirty="0"/>
              <a:t>What measures are being taken to help students in difficulty?</a:t>
            </a:r>
          </a:p>
          <a:p>
            <a:r>
              <a:rPr lang="en-US" sz="2100" dirty="0"/>
              <a:t>How are repeating students treated? Is their success rate satisfactory?</a:t>
            </a:r>
          </a:p>
          <a:p>
            <a:r>
              <a:rPr lang="en-US" sz="2100" dirty="0"/>
              <a:t>In what ways are students redirected if necessary?</a:t>
            </a:r>
          </a:p>
          <a:p>
            <a:r>
              <a:rPr lang="en-US" sz="2100" dirty="0"/>
              <a:t>What is the average length of studies? What are the objectives in this regard?</a:t>
            </a:r>
          </a:p>
          <a:p>
            <a:r>
              <a:rPr lang="en-US" sz="2100" dirty="0"/>
              <a:t>What is the average success/dropout rate per teaching unit, per annual block (ba1) or per cycle? At what times during the course do departures occur?</a:t>
            </a:r>
          </a:p>
          <a:p>
            <a:r>
              <a:rPr lang="en-US" sz="2100" dirty="0" smtClean="0">
                <a:solidFill>
                  <a:srgbClr val="4B8B8E"/>
                </a:solidFill>
              </a:rPr>
              <a:t>How </a:t>
            </a:r>
            <a:r>
              <a:rPr lang="en-US" sz="2100" dirty="0">
                <a:solidFill>
                  <a:srgbClr val="4B8B8E"/>
                </a:solidFill>
              </a:rPr>
              <a:t>can we ensure the effectiveness of the measures taken to help students in difficulty?</a:t>
            </a:r>
          </a:p>
          <a:p>
            <a:r>
              <a:rPr lang="en-US" sz="2100" dirty="0">
                <a:solidFill>
                  <a:srgbClr val="4B8B8E"/>
                </a:solidFill>
              </a:rPr>
              <a:t>If the average length of studies is not satisfactory, why not, what are the causes and what is being done to remedy them?</a:t>
            </a:r>
          </a:p>
          <a:p>
            <a:r>
              <a:rPr lang="en-US" sz="2100" dirty="0">
                <a:solidFill>
                  <a:srgbClr val="4B8B8E"/>
                </a:solidFill>
              </a:rPr>
              <a:t>What are the main causes of abandonment?</a:t>
            </a:r>
          </a:p>
          <a:p>
            <a:r>
              <a:rPr lang="en-US" sz="2100" dirty="0">
                <a:solidFill>
                  <a:srgbClr val="4B8B8E"/>
                </a:solidFill>
              </a:rPr>
              <a:t>What conclusions do you draw from the analysis of pass/fail rates per teaching unit?</a:t>
            </a:r>
            <a:endParaRPr lang="fr-BE" sz="2100" dirty="0">
              <a:solidFill>
                <a:srgbClr val="4B8B8E"/>
              </a:solidFill>
            </a:endParaRPr>
          </a:p>
        </p:txBody>
      </p:sp>
    </p:spTree>
    <p:extLst>
      <p:ext uri="{BB962C8B-B14F-4D97-AF65-F5344CB8AC3E}">
        <p14:creationId xmlns:p14="http://schemas.microsoft.com/office/powerpoint/2010/main" val="10258339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48656" y="868855"/>
            <a:ext cx="5622328" cy="567349"/>
          </a:xfrm>
        </p:spPr>
        <p:txBody>
          <a:bodyPr>
            <a:normAutofit fontScale="90000"/>
          </a:bodyPr>
          <a:lstStyle/>
          <a:p>
            <a:r>
              <a:rPr lang="fr-FR" dirty="0" smtClean="0"/>
              <a:t>To go </a:t>
            </a:r>
            <a:r>
              <a:rPr lang="fr-FR" dirty="0" err="1" smtClean="0"/>
              <a:t>further</a:t>
            </a:r>
            <a:r>
              <a:rPr lang="fr-FR" dirty="0" smtClean="0"/>
              <a:t>:</a:t>
            </a:r>
            <a:endParaRPr lang="fr-FR" dirty="0"/>
          </a:p>
        </p:txBody>
      </p:sp>
      <p:sp>
        <p:nvSpPr>
          <p:cNvPr id="3" name="Espace réservé du texte 2"/>
          <p:cNvSpPr>
            <a:spLocks noGrp="1"/>
          </p:cNvSpPr>
          <p:nvPr>
            <p:ph type="body" sz="quarter" idx="13"/>
          </p:nvPr>
        </p:nvSpPr>
        <p:spPr>
          <a:xfrm>
            <a:off x="1024128" y="2514548"/>
            <a:ext cx="7680960" cy="3898443"/>
          </a:xfrm>
        </p:spPr>
        <p:txBody>
          <a:bodyPr/>
          <a:lstStyle/>
          <a:p>
            <a:r>
              <a:rPr lang="fr-FR" dirty="0" err="1" smtClean="0"/>
              <a:t>Equip</a:t>
            </a:r>
            <a:r>
              <a:rPr lang="fr-FR" dirty="0" smtClean="0"/>
              <a:t> Project : </a:t>
            </a:r>
            <a:r>
              <a:rPr lang="fr-FR" dirty="0" err="1" smtClean="0"/>
              <a:t>Enhancing</a:t>
            </a:r>
            <a:r>
              <a:rPr lang="fr-FR" dirty="0" smtClean="0"/>
              <a:t> </a:t>
            </a:r>
            <a:r>
              <a:rPr lang="fr-FR" dirty="0" err="1" smtClean="0"/>
              <a:t>Quality</a:t>
            </a:r>
            <a:r>
              <a:rPr lang="fr-FR" dirty="0" smtClean="0"/>
              <a:t> : </a:t>
            </a:r>
            <a:r>
              <a:rPr lang="fr-FR" dirty="0" err="1" smtClean="0"/>
              <a:t>From</a:t>
            </a:r>
            <a:r>
              <a:rPr lang="fr-FR" dirty="0" smtClean="0"/>
              <a:t> </a:t>
            </a:r>
            <a:r>
              <a:rPr lang="fr-FR" dirty="0" err="1" smtClean="0"/>
              <a:t>policy</a:t>
            </a:r>
            <a:r>
              <a:rPr lang="fr-FR" dirty="0" smtClean="0"/>
              <a:t> to practice</a:t>
            </a:r>
          </a:p>
          <a:p>
            <a:r>
              <a:rPr lang="fr-FR" dirty="0" smtClean="0">
                <a:hlinkClick r:id="rId3"/>
              </a:rPr>
              <a:t>https</a:t>
            </a:r>
            <a:r>
              <a:rPr lang="fr-FR" dirty="0">
                <a:hlinkClick r:id="rId3"/>
              </a:rPr>
              <a:t>://</a:t>
            </a:r>
            <a:r>
              <a:rPr lang="fr-FR" dirty="0" smtClean="0">
                <a:hlinkClick r:id="rId3"/>
              </a:rPr>
              <a:t>eua.eu/resources/publications/322:enhancing-quality-from-policy-to-practice.html</a:t>
            </a:r>
            <a:endParaRPr lang="fr-FR" dirty="0" smtClean="0"/>
          </a:p>
          <a:p>
            <a:r>
              <a:rPr lang="fr-FR" dirty="0"/>
              <a:t>Trajectoire document </a:t>
            </a:r>
            <a:r>
              <a:rPr lang="fr-FR" dirty="0" smtClean="0">
                <a:hlinkClick r:id="rId4"/>
              </a:rPr>
              <a:t>http</a:t>
            </a:r>
            <a:r>
              <a:rPr lang="fr-FR" dirty="0">
                <a:hlinkClick r:id="rId4"/>
              </a:rPr>
              <a:t>://</a:t>
            </a:r>
            <a:r>
              <a:rPr lang="fr-FR" dirty="0" smtClean="0">
                <a:hlinkClick r:id="rId4"/>
              </a:rPr>
              <a:t>www.aeqes.be/documents/20160523Trajectoires.pdf</a:t>
            </a:r>
            <a:endParaRPr lang="fr-FR" dirty="0" smtClean="0"/>
          </a:p>
          <a:p>
            <a:endParaRPr lang="fr-FR" dirty="0"/>
          </a:p>
          <a:p>
            <a:r>
              <a:rPr lang="fr-FR" dirty="0" err="1" smtClean="0"/>
              <a:t>Aeqes</a:t>
            </a:r>
            <a:r>
              <a:rPr lang="fr-FR" dirty="0"/>
              <a:t> Framework </a:t>
            </a:r>
            <a:r>
              <a:rPr lang="fr-FR" dirty="0">
                <a:hlinkClick r:id="rId5"/>
              </a:rPr>
              <a:t>http://</a:t>
            </a:r>
            <a:r>
              <a:rPr lang="fr-FR" dirty="0" smtClean="0">
                <a:hlinkClick r:id="rId5"/>
              </a:rPr>
              <a:t>www.aeqes.be/infos_documents_details.cfm?documents_id=246</a:t>
            </a:r>
            <a:r>
              <a:rPr lang="fr-FR" dirty="0" smtClean="0"/>
              <a:t> </a:t>
            </a:r>
            <a:endParaRPr lang="fr-FR" dirty="0"/>
          </a:p>
        </p:txBody>
      </p:sp>
    </p:spTree>
    <p:extLst>
      <p:ext uri="{BB962C8B-B14F-4D97-AF65-F5344CB8AC3E}">
        <p14:creationId xmlns:p14="http://schemas.microsoft.com/office/powerpoint/2010/main" val="75674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Thanks</a:t>
            </a:r>
            <a:r>
              <a:rPr lang="fr-FR" dirty="0" smtClean="0"/>
              <a:t> for </a:t>
            </a:r>
            <a:r>
              <a:rPr lang="fr-FR" dirty="0" err="1" smtClean="0"/>
              <a:t>your</a:t>
            </a:r>
            <a:r>
              <a:rPr lang="fr-FR" smtClean="0"/>
              <a:t> attention</a:t>
            </a:r>
            <a:endParaRPr lang="fr-FR" dirty="0"/>
          </a:p>
        </p:txBody>
      </p:sp>
    </p:spTree>
    <p:extLst>
      <p:ext uri="{BB962C8B-B14F-4D97-AF65-F5344CB8AC3E}">
        <p14:creationId xmlns:p14="http://schemas.microsoft.com/office/powerpoint/2010/main" val="815515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43590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70472"/>
            <a:ext cx="8139953" cy="3359999"/>
          </a:xfrm>
        </p:spPr>
        <p:txBody>
          <a:bodyPr>
            <a:noAutofit/>
          </a:bodyPr>
          <a:lstStyle/>
          <a:p>
            <a:r>
              <a:rPr lang="en-US" sz="2400" dirty="0" smtClean="0"/>
              <a:t>ESG </a:t>
            </a:r>
            <a:r>
              <a:rPr lang="en-US" sz="2400" dirty="0"/>
              <a:t>1.1 emphasizes the need for a strategic approach to quality assurance.  Strategy is about the long-term direction or trajectory of an organization. In this way, institutions are encouraged to integrate their quality assurance policy into their development and make it public. The definition and implementation of this policy requires the involvement of all stakeholders.</a:t>
            </a:r>
          </a:p>
          <a:p>
            <a:endParaRPr lang="fr-FR" sz="2400" dirty="0"/>
          </a:p>
        </p:txBody>
      </p:sp>
      <p:sp>
        <p:nvSpPr>
          <p:cNvPr id="4" name="Titre 3"/>
          <p:cNvSpPr>
            <a:spLocks noGrp="1"/>
          </p:cNvSpPr>
          <p:nvPr>
            <p:ph type="title"/>
          </p:nvPr>
        </p:nvSpPr>
        <p:spPr/>
        <p:txBody>
          <a:bodyPr/>
          <a:lstStyle/>
          <a:p>
            <a:r>
              <a:rPr lang="fr-BE" dirty="0" smtClean="0"/>
              <a:t>ESG 1.1 Policy for QA</a:t>
            </a:r>
            <a:r>
              <a:rPr lang="fr-BE" dirty="0"/>
              <a:t/>
            </a:r>
            <a:br>
              <a:rPr lang="fr-BE" dirty="0"/>
            </a:br>
            <a:endParaRPr lang="fr-BE" dirty="0"/>
          </a:p>
        </p:txBody>
      </p:sp>
      <p:sp>
        <p:nvSpPr>
          <p:cNvPr id="5" name="Rectangle 4"/>
          <p:cNvSpPr/>
          <p:nvPr/>
        </p:nvSpPr>
        <p:spPr>
          <a:xfrm>
            <a:off x="161366" y="1237129"/>
            <a:ext cx="8830234" cy="1192306"/>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Institutions should have a policy for quality assurance that is made public and forms part of their strategic management. Internal stakeholders should develop and implement this policy through appropriate structures and processes, while involving external stakeholders. </a:t>
            </a:r>
          </a:p>
        </p:txBody>
      </p:sp>
    </p:spTree>
    <p:extLst>
      <p:ext uri="{BB962C8B-B14F-4D97-AF65-F5344CB8AC3E}">
        <p14:creationId xmlns:p14="http://schemas.microsoft.com/office/powerpoint/2010/main" val="20192831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70472"/>
            <a:ext cx="8139953" cy="3359999"/>
          </a:xfrm>
        </p:spPr>
        <p:txBody>
          <a:bodyPr>
            <a:noAutofit/>
          </a:bodyPr>
          <a:lstStyle/>
          <a:p>
            <a:endParaRPr lang="fr-FR" sz="2400" dirty="0"/>
          </a:p>
        </p:txBody>
      </p:sp>
      <p:sp>
        <p:nvSpPr>
          <p:cNvPr id="4" name="Titre 3"/>
          <p:cNvSpPr>
            <a:spLocks noGrp="1"/>
          </p:cNvSpPr>
          <p:nvPr>
            <p:ph type="title"/>
          </p:nvPr>
        </p:nvSpPr>
        <p:spPr/>
        <p:txBody>
          <a:bodyPr/>
          <a:lstStyle/>
          <a:p>
            <a:r>
              <a:rPr lang="fr-BE" dirty="0" smtClean="0"/>
              <a:t>ESG 1.1 Policy for QA</a:t>
            </a:r>
            <a:r>
              <a:rPr lang="fr-BE" dirty="0"/>
              <a:t/>
            </a:r>
            <a:br>
              <a:rPr lang="fr-BE" dirty="0"/>
            </a:br>
            <a:endParaRPr lang="fr-BE" dirty="0"/>
          </a:p>
        </p:txBody>
      </p:sp>
      <p:sp>
        <p:nvSpPr>
          <p:cNvPr id="5" name="Rectangle 4"/>
          <p:cNvSpPr/>
          <p:nvPr/>
        </p:nvSpPr>
        <p:spPr>
          <a:xfrm>
            <a:off x="161366" y="1237129"/>
            <a:ext cx="8525434" cy="4993342"/>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solidFill>
                  <a:schemeClr val="bg1"/>
                </a:solidFill>
              </a:rPr>
              <a:t>In FWB</a:t>
            </a:r>
            <a:r>
              <a:rPr lang="en-US" dirty="0">
                <a:solidFill>
                  <a:schemeClr val="bg1"/>
                </a:solidFill>
              </a:rPr>
              <a:t>, This first reference is already well established </a:t>
            </a:r>
            <a:r>
              <a:rPr lang="en-US" b="1" dirty="0">
                <a:solidFill>
                  <a:schemeClr val="bg1"/>
                </a:solidFill>
              </a:rPr>
              <a:t>since the legal framework of the  French Community of Belgium imposes it</a:t>
            </a:r>
            <a:r>
              <a:rPr lang="en-US" dirty="0">
                <a:solidFill>
                  <a:schemeClr val="bg1"/>
                </a:solidFill>
              </a:rPr>
              <a:t>: </a:t>
            </a:r>
            <a:endParaRPr lang="en-US" dirty="0" smtClean="0">
              <a:solidFill>
                <a:schemeClr val="bg1"/>
              </a:solidFill>
            </a:endParaRPr>
          </a:p>
          <a:p>
            <a:endParaRPr lang="en-US" dirty="0" smtClean="0">
              <a:solidFill>
                <a:schemeClr val="bg1"/>
              </a:solidFill>
            </a:endParaRPr>
          </a:p>
          <a:p>
            <a:r>
              <a:rPr lang="en-US" dirty="0" smtClean="0">
                <a:solidFill>
                  <a:schemeClr val="bg1"/>
                </a:solidFill>
              </a:rPr>
              <a:t>Educational </a:t>
            </a:r>
            <a:r>
              <a:rPr lang="en-US" dirty="0">
                <a:solidFill>
                  <a:schemeClr val="bg1"/>
                </a:solidFill>
              </a:rPr>
              <a:t>institutions are required to monitor and manage quality for all missions </a:t>
            </a:r>
            <a:r>
              <a:rPr lang="en-US" dirty="0" smtClean="0">
                <a:solidFill>
                  <a:schemeClr val="bg1"/>
                </a:solidFill>
              </a:rPr>
              <a:t>they </a:t>
            </a:r>
            <a:r>
              <a:rPr lang="en-US" dirty="0">
                <a:solidFill>
                  <a:schemeClr val="bg1"/>
                </a:solidFill>
              </a:rPr>
              <a:t>carry </a:t>
            </a:r>
            <a:r>
              <a:rPr lang="en-US" dirty="0" smtClean="0">
                <a:solidFill>
                  <a:schemeClr val="bg1"/>
                </a:solidFill>
              </a:rPr>
              <a:t>out (article </a:t>
            </a:r>
            <a:r>
              <a:rPr lang="en-US" dirty="0">
                <a:solidFill>
                  <a:schemeClr val="bg1"/>
                </a:solidFill>
              </a:rPr>
              <a:t>9 of the decree of 31 March </a:t>
            </a:r>
            <a:r>
              <a:rPr lang="en-US" dirty="0" smtClean="0">
                <a:solidFill>
                  <a:schemeClr val="bg1"/>
                </a:solidFill>
              </a:rPr>
              <a:t>2004). </a:t>
            </a:r>
            <a:r>
              <a:rPr lang="en-US" dirty="0">
                <a:solidFill>
                  <a:schemeClr val="bg1"/>
                </a:solidFill>
              </a:rPr>
              <a:t>In the </a:t>
            </a:r>
            <a:r>
              <a:rPr lang="en-US" dirty="0" smtClean="0">
                <a:solidFill>
                  <a:schemeClr val="bg1"/>
                </a:solidFill>
              </a:rPr>
              <a:t>Decree </a:t>
            </a:r>
            <a:r>
              <a:rPr lang="en-US" dirty="0">
                <a:solidFill>
                  <a:schemeClr val="bg1"/>
                </a:solidFill>
              </a:rPr>
              <a:t>of 7 November </a:t>
            </a:r>
            <a:r>
              <a:rPr lang="en-US" dirty="0" smtClean="0">
                <a:solidFill>
                  <a:schemeClr val="bg1"/>
                </a:solidFill>
              </a:rPr>
              <a:t>2013</a:t>
            </a:r>
            <a:r>
              <a:rPr lang="en-US" dirty="0">
                <a:solidFill>
                  <a:schemeClr val="bg1"/>
                </a:solidFill>
              </a:rPr>
              <a:t>, the Government of the Community </a:t>
            </a:r>
            <a:r>
              <a:rPr lang="en-US" dirty="0" smtClean="0">
                <a:solidFill>
                  <a:schemeClr val="bg1"/>
                </a:solidFill>
              </a:rPr>
              <a:t>goes </a:t>
            </a:r>
            <a:r>
              <a:rPr lang="en-US" dirty="0">
                <a:solidFill>
                  <a:schemeClr val="bg1"/>
                </a:solidFill>
              </a:rPr>
              <a:t>even further by obliging the  institutions to implement effective internal self-evaluation and its  monitoring for all its activities: </a:t>
            </a:r>
          </a:p>
          <a:p>
            <a:r>
              <a:rPr lang="en-US" i="1" dirty="0">
                <a:solidFill>
                  <a:schemeClr val="bg1"/>
                </a:solidFill>
              </a:rPr>
              <a:t>institutions are required to monitor and the quality management of all their activities and to take all measures for effective internal self-evaluation and monitoring. </a:t>
            </a:r>
            <a:endParaRPr lang="en-US" i="1" dirty="0" smtClean="0">
              <a:solidFill>
                <a:schemeClr val="bg1"/>
              </a:solidFill>
            </a:endParaRPr>
          </a:p>
          <a:p>
            <a:endParaRPr lang="en-US" i="1" dirty="0" smtClean="0">
              <a:solidFill>
                <a:schemeClr val="bg1"/>
              </a:solidFill>
            </a:endParaRPr>
          </a:p>
          <a:p>
            <a:endParaRPr lang="en-US" i="1" dirty="0">
              <a:solidFill>
                <a:schemeClr val="bg1"/>
              </a:solidFill>
            </a:endParaRPr>
          </a:p>
          <a:p>
            <a:r>
              <a:rPr lang="en-US" dirty="0" smtClean="0">
                <a:solidFill>
                  <a:schemeClr val="bg1"/>
                </a:solidFill>
              </a:rPr>
              <a:t>In </a:t>
            </a:r>
            <a:r>
              <a:rPr lang="en-US" dirty="0">
                <a:solidFill>
                  <a:schemeClr val="bg1"/>
                </a:solidFill>
              </a:rPr>
              <a:t>its first criteria, the </a:t>
            </a:r>
            <a:r>
              <a:rPr lang="en-US" b="1" dirty="0">
                <a:solidFill>
                  <a:schemeClr val="bg1"/>
                </a:solidFill>
              </a:rPr>
              <a:t>AEQES </a:t>
            </a:r>
            <a:r>
              <a:rPr lang="en-US" b="1" dirty="0" smtClean="0">
                <a:solidFill>
                  <a:schemeClr val="bg1"/>
                </a:solidFill>
              </a:rPr>
              <a:t>referential </a:t>
            </a:r>
            <a:r>
              <a:rPr lang="en-US" dirty="0">
                <a:solidFill>
                  <a:schemeClr val="bg1"/>
                </a:solidFill>
              </a:rPr>
              <a:t>questions institutions about the existence and the effectiveness of a policy and associated procedures for the management of the  quality</a:t>
            </a:r>
            <a:r>
              <a:rPr lang="en-US" dirty="0" smtClean="0">
                <a:solidFill>
                  <a:schemeClr val="bg1"/>
                </a:solidFill>
              </a:rPr>
              <a:t>.</a:t>
            </a:r>
            <a:endParaRPr lang="en-US" i="1" dirty="0">
              <a:solidFill>
                <a:schemeClr val="bg1"/>
              </a:solidFill>
            </a:endParaRPr>
          </a:p>
          <a:p>
            <a:endParaRPr lang="en-US" i="1" dirty="0">
              <a:solidFill>
                <a:schemeClr val="bg1"/>
              </a:solidFill>
            </a:endParaRPr>
          </a:p>
        </p:txBody>
      </p:sp>
    </p:spTree>
    <p:extLst>
      <p:ext uri="{BB962C8B-B14F-4D97-AF65-F5344CB8AC3E}">
        <p14:creationId xmlns:p14="http://schemas.microsoft.com/office/powerpoint/2010/main" val="26629151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554044"/>
            <a:ext cx="8229600" cy="621546"/>
          </a:xfrm>
        </p:spPr>
        <p:txBody>
          <a:bodyPr/>
          <a:lstStyle/>
          <a:p>
            <a:r>
              <a:rPr lang="en-US" dirty="0" smtClean="0"/>
              <a:t>What have been noted by the expert </a:t>
            </a:r>
            <a:r>
              <a:rPr lang="en-US" dirty="0" err="1" smtClean="0"/>
              <a:t>commitees</a:t>
            </a:r>
            <a:endParaRPr lang="fr-FR" dirty="0"/>
          </a:p>
        </p:txBody>
      </p:sp>
      <p:sp>
        <p:nvSpPr>
          <p:cNvPr id="3" name="Espace réservé du contenu 2"/>
          <p:cNvSpPr>
            <a:spLocks noGrp="1"/>
          </p:cNvSpPr>
          <p:nvPr>
            <p:ph idx="1"/>
          </p:nvPr>
        </p:nvSpPr>
        <p:spPr>
          <a:xfrm>
            <a:off x="340659" y="1502802"/>
            <a:ext cx="8588188" cy="4525963"/>
          </a:xfrm>
        </p:spPr>
        <p:txBody>
          <a:bodyPr>
            <a:noAutofit/>
          </a:bodyPr>
          <a:lstStyle/>
          <a:p>
            <a:r>
              <a:rPr lang="en-US" sz="2000" dirty="0" smtClean="0"/>
              <a:t>The experts </a:t>
            </a:r>
            <a:r>
              <a:rPr lang="en-US" sz="2000" dirty="0"/>
              <a:t>insist on the fact that quality must not be the concern of a single person, but must involve all the teams, both </a:t>
            </a:r>
            <a:r>
              <a:rPr lang="en-US" sz="2000" dirty="0" smtClean="0"/>
              <a:t>pedagogical</a:t>
            </a:r>
            <a:r>
              <a:rPr lang="en-US" sz="2000" dirty="0"/>
              <a:t>, administrative and technical, </a:t>
            </a:r>
            <a:r>
              <a:rPr lang="en-US" sz="2000" b="1" dirty="0">
                <a:solidFill>
                  <a:srgbClr val="007182"/>
                </a:solidFill>
              </a:rPr>
              <a:t>and the </a:t>
            </a:r>
            <a:r>
              <a:rPr lang="en-US" sz="2000" b="1" dirty="0" smtClean="0">
                <a:solidFill>
                  <a:srgbClr val="007182"/>
                </a:solidFill>
              </a:rPr>
              <a:t>management</a:t>
            </a:r>
            <a:r>
              <a:rPr lang="en-US" sz="2000" dirty="0" smtClean="0"/>
              <a:t>.</a:t>
            </a:r>
          </a:p>
          <a:p>
            <a:r>
              <a:rPr lang="en-US" sz="2000" dirty="0" smtClean="0"/>
              <a:t>The </a:t>
            </a:r>
            <a:r>
              <a:rPr lang="en-US" sz="2000" dirty="0"/>
              <a:t>experts identified certain types of </a:t>
            </a:r>
            <a:r>
              <a:rPr lang="en-US" sz="2000" dirty="0" smtClean="0"/>
              <a:t>organizations.</a:t>
            </a:r>
          </a:p>
          <a:p>
            <a:pPr lvl="1"/>
            <a:r>
              <a:rPr lang="en-US" sz="1800" dirty="0" smtClean="0"/>
              <a:t>the </a:t>
            </a:r>
            <a:r>
              <a:rPr lang="en-US" sz="1800" dirty="0"/>
              <a:t>responsibility has been entrusted to a person (quite often it is a </a:t>
            </a:r>
            <a:r>
              <a:rPr lang="en-US" sz="1800" dirty="0" smtClean="0"/>
              <a:t>vice-president/rector</a:t>
            </a:r>
            <a:r>
              <a:rPr lang="en-US" sz="1800" dirty="0"/>
              <a:t>) who operates in close contact with the rector and, possibly, the  Chairman of the Board of </a:t>
            </a:r>
            <a:r>
              <a:rPr lang="en-US" sz="1800" dirty="0" smtClean="0"/>
              <a:t>Directors</a:t>
            </a:r>
          </a:p>
          <a:p>
            <a:pPr lvl="1"/>
            <a:r>
              <a:rPr lang="en-US" sz="1800" dirty="0" smtClean="0"/>
              <a:t>a </a:t>
            </a:r>
            <a:r>
              <a:rPr lang="en-US" sz="1800" dirty="0"/>
              <a:t>matrix model where quality criteria are used to  in a transversal way, piloted at various levels of the organizational chart of the </a:t>
            </a:r>
            <a:r>
              <a:rPr lang="en-US" sz="1800" dirty="0" err="1"/>
              <a:t>the</a:t>
            </a:r>
            <a:r>
              <a:rPr lang="en-US" sz="1800" dirty="0"/>
              <a:t> </a:t>
            </a:r>
            <a:r>
              <a:rPr lang="en-US" sz="1800" dirty="0" smtClean="0"/>
              <a:t>establishment.</a:t>
            </a:r>
          </a:p>
          <a:p>
            <a:pPr lvl="1"/>
            <a:r>
              <a:rPr lang="en-US" sz="1800" dirty="0" smtClean="0"/>
              <a:t>creating </a:t>
            </a:r>
            <a:r>
              <a:rPr lang="en-US" sz="1800" dirty="0"/>
              <a:t>a department dedicated to   quality support.  </a:t>
            </a:r>
          </a:p>
          <a:p>
            <a:r>
              <a:rPr lang="en-US" sz="2000" dirty="0"/>
              <a:t>No one in any form of education can deny today </a:t>
            </a:r>
            <a:r>
              <a:rPr lang="en-US" sz="2000" b="1" dirty="0">
                <a:solidFill>
                  <a:srgbClr val="007182"/>
                </a:solidFill>
              </a:rPr>
              <a:t>that external evaluations conducted within institutions encourage them to question appropriate quality assurance structures and approaches</a:t>
            </a:r>
            <a:r>
              <a:rPr lang="en-US" sz="2000" dirty="0"/>
              <a:t>. Establishments are often on the move, expressing their interest in a quality approach and continuous improvement.</a:t>
            </a:r>
          </a:p>
        </p:txBody>
      </p:sp>
    </p:spTree>
    <p:extLst>
      <p:ext uri="{BB962C8B-B14F-4D97-AF65-F5344CB8AC3E}">
        <p14:creationId xmlns:p14="http://schemas.microsoft.com/office/powerpoint/2010/main" val="42770414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870472"/>
            <a:ext cx="8139953" cy="3359999"/>
          </a:xfrm>
        </p:spPr>
        <p:txBody>
          <a:bodyPr>
            <a:noAutofit/>
          </a:bodyPr>
          <a:lstStyle/>
          <a:p>
            <a:r>
              <a:rPr lang="en-US" sz="2000" dirty="0"/>
              <a:t> the quality assurance policy is rarely made public, is still poorly structured and is not an integral part of the strategic management of the establishments - if they have developed </a:t>
            </a:r>
            <a:r>
              <a:rPr lang="en-US" sz="2000" dirty="0" smtClean="0"/>
              <a:t>one.  &gt;&gt;&gt;&gt;&gt; Even if </a:t>
            </a:r>
            <a:r>
              <a:rPr lang="en-US" sz="2000" dirty="0"/>
              <a:t>the legal framework </a:t>
            </a:r>
            <a:r>
              <a:rPr lang="en-US" sz="2000" dirty="0" smtClean="0"/>
              <a:t>does exist</a:t>
            </a:r>
          </a:p>
          <a:p>
            <a:r>
              <a:rPr lang="en-US" sz="2000" dirty="0" smtClean="0"/>
              <a:t>the </a:t>
            </a:r>
            <a:r>
              <a:rPr lang="en-US" sz="2000" dirty="0"/>
              <a:t>AEQES evaluations have </a:t>
            </a:r>
            <a:r>
              <a:rPr lang="en-US" sz="2000" dirty="0" smtClean="0"/>
              <a:t>stimulated the </a:t>
            </a:r>
            <a:r>
              <a:rPr lang="en-US" sz="2000" dirty="0"/>
              <a:t>beginning of the formalization of quality approaches within the entities and an awareness of their necessity to lead to the improvement of practices. </a:t>
            </a:r>
            <a:endParaRPr lang="en-US" sz="2000" dirty="0" smtClean="0"/>
          </a:p>
          <a:p>
            <a:r>
              <a:rPr lang="en-US" sz="2000" dirty="0"/>
              <a:t>While most central level institutions have now adopted and put in place quality management systems to support their management and development, which was observed in almost all the institutions visited, the reality of this institutional evolution was much less noticeable at the level of the </a:t>
            </a:r>
            <a:r>
              <a:rPr lang="en-US" sz="2000" dirty="0" smtClean="0"/>
              <a:t>faculties or departments </a:t>
            </a:r>
            <a:r>
              <a:rPr lang="en-US" sz="2000" dirty="0"/>
              <a:t>and the </a:t>
            </a:r>
            <a:r>
              <a:rPr lang="en-US" sz="2000" dirty="0" err="1"/>
              <a:t>programmes</a:t>
            </a:r>
            <a:r>
              <a:rPr lang="en-US" sz="2000" dirty="0"/>
              <a:t> evaluated</a:t>
            </a:r>
            <a:endParaRPr lang="fr-FR" sz="2000" dirty="0"/>
          </a:p>
        </p:txBody>
      </p:sp>
      <p:sp>
        <p:nvSpPr>
          <p:cNvPr id="4" name="Titre 3"/>
          <p:cNvSpPr>
            <a:spLocks noGrp="1"/>
          </p:cNvSpPr>
          <p:nvPr>
            <p:ph type="title"/>
          </p:nvPr>
        </p:nvSpPr>
        <p:spPr/>
        <p:txBody>
          <a:bodyPr/>
          <a:lstStyle/>
          <a:p>
            <a:r>
              <a:rPr lang="fr-BE" dirty="0" smtClean="0"/>
              <a:t>ESG </a:t>
            </a:r>
            <a:r>
              <a:rPr lang="fr-BE" dirty="0"/>
              <a:t>1.1 points of focus</a:t>
            </a:r>
            <a:br>
              <a:rPr lang="fr-BE" dirty="0"/>
            </a:br>
            <a:r>
              <a:rPr lang="fr-BE" dirty="0"/>
              <a:t/>
            </a:r>
            <a:br>
              <a:rPr lang="fr-BE" dirty="0"/>
            </a:br>
            <a:endParaRPr lang="fr-BE" dirty="0"/>
          </a:p>
        </p:txBody>
      </p:sp>
      <p:sp>
        <p:nvSpPr>
          <p:cNvPr id="5" name="Rectangle 4"/>
          <p:cNvSpPr/>
          <p:nvPr/>
        </p:nvSpPr>
        <p:spPr>
          <a:xfrm>
            <a:off x="161366" y="1237129"/>
            <a:ext cx="8830234" cy="1568824"/>
          </a:xfrm>
          <a:prstGeom prst="rect">
            <a:avLst/>
          </a:prstGeom>
          <a:solidFill>
            <a:srgbClr val="5FA3B0"/>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a:t>Meeting ESG 1.1 requires not only an awareness of the authorities of the institutions, but also the </a:t>
            </a:r>
            <a:r>
              <a:rPr lang="en-US" b="1" dirty="0"/>
              <a:t>mobilization and concentration of resources</a:t>
            </a:r>
            <a:r>
              <a:rPr lang="en-US" dirty="0"/>
              <a:t>, which are currently insufficient.  It is desirable that the human resources already dedicated to quality be maintained and, if possible, strengthened.  In the opinion of the expert committees, the teams that have worked on the various external evaluations should be sustained. </a:t>
            </a:r>
          </a:p>
        </p:txBody>
      </p:sp>
    </p:spTree>
    <p:extLst>
      <p:ext uri="{BB962C8B-B14F-4D97-AF65-F5344CB8AC3E}">
        <p14:creationId xmlns:p14="http://schemas.microsoft.com/office/powerpoint/2010/main" val="40690520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6971</Words>
  <Application>Microsoft Office PowerPoint</Application>
  <PresentationFormat>Affichage à l'écran (4:3)</PresentationFormat>
  <Paragraphs>415</Paragraphs>
  <Slides>54</Slides>
  <Notes>54</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54</vt:i4>
      </vt:variant>
    </vt:vector>
  </HeadingPairs>
  <TitlesOfParts>
    <vt:vector size="59" baseType="lpstr">
      <vt:lpstr>Arial</vt:lpstr>
      <vt:lpstr>Calibri</vt:lpstr>
      <vt:lpstr>Lucida Grande</vt:lpstr>
      <vt:lpstr>Mangal</vt:lpstr>
      <vt:lpstr>Thème Office</vt:lpstr>
      <vt:lpstr>Implementation of Education Quality Assurance System via Cooperation of University - Business-Government in HEIs (EDUQAS) </vt:lpstr>
      <vt:lpstr>TRAJECTOIRES Analysis of thirteen evaluations against the benchmarks and guidelines for quality assurance in the European Higher Education Area (ESG), Part 1</vt:lpstr>
      <vt:lpstr>The Project TRAJECTOIRES</vt:lpstr>
      <vt:lpstr>METHODOLOGICAL REMARKS</vt:lpstr>
      <vt:lpstr>ESG 1.1</vt:lpstr>
      <vt:lpstr>ESG 1.1 Policy for QA </vt:lpstr>
      <vt:lpstr>ESG 1.1 Policy for QA </vt:lpstr>
      <vt:lpstr>What have been noted by the expert commitees</vt:lpstr>
      <vt:lpstr>ESG 1.1 points of focus  </vt:lpstr>
      <vt:lpstr>Présentation PowerPoint</vt:lpstr>
      <vt:lpstr>ESG 1.1 good practices  </vt:lpstr>
      <vt:lpstr>ESG 1.1 How does AEQES ask Uni about it</vt:lpstr>
      <vt:lpstr>Présentation PowerPoint</vt:lpstr>
      <vt:lpstr>Présentation PowerPoint</vt:lpstr>
      <vt:lpstr>Présentation PowerPoint</vt:lpstr>
      <vt:lpstr>Présentation PowerPoint</vt:lpstr>
      <vt:lpstr>ESG 1.2</vt:lpstr>
      <vt:lpstr>ESG 1.2 design and approval of programmes  </vt:lpstr>
      <vt:lpstr>What have been noted by the expert commitees</vt:lpstr>
      <vt:lpstr>ESG 1.2 points of focus  </vt:lpstr>
      <vt:lpstr>ESG 1.2 points of focus  </vt:lpstr>
      <vt:lpstr>ESG 1.2 good practices  </vt:lpstr>
      <vt:lpstr>ESG 1.2 How does AEQES ask Uni about it</vt:lpstr>
      <vt:lpstr>Présentation PowerPoint</vt:lpstr>
      <vt:lpstr>Présentation PowerPoint</vt:lpstr>
      <vt:lpstr>ESG 1.2 How does AEQES ask Uni about it</vt:lpstr>
      <vt:lpstr>Présentation PowerPoint</vt:lpstr>
      <vt:lpstr>Présentation PowerPoint</vt:lpstr>
      <vt:lpstr>ESG 1.3</vt:lpstr>
      <vt:lpstr>ESG 1.3. Student-centred learning, teaching and assesment  </vt:lpstr>
      <vt:lpstr>What have been noted by the expert commitees</vt:lpstr>
      <vt:lpstr>Présentation PowerPoint</vt:lpstr>
      <vt:lpstr>ESG 1.3 points of focus  </vt:lpstr>
      <vt:lpstr>ESG 1.3 Good practices</vt:lpstr>
      <vt:lpstr>ESG 1.3 How does AEQES ask Uni about 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ESG 1.4</vt:lpstr>
      <vt:lpstr>ESG 1.4. Student admission, progression  recognition and certification</vt:lpstr>
      <vt:lpstr>What have been noted by the expert commitees</vt:lpstr>
      <vt:lpstr>ESG 1.4 points of focus  </vt:lpstr>
      <vt:lpstr>ESG 1.4 How does AEQES ask Uni about it</vt:lpstr>
      <vt:lpstr>Présentation PowerPoint</vt:lpstr>
      <vt:lpstr>Présentation PowerPoint</vt:lpstr>
      <vt:lpstr>Présentation PowerPoint</vt:lpstr>
      <vt:lpstr>To go further:</vt:lpstr>
      <vt:lpstr>Thanks for your attention</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Sophie Minon</dc:creator>
  <cp:lastModifiedBy>Thewissen Dominique</cp:lastModifiedBy>
  <cp:revision>75</cp:revision>
  <cp:lastPrinted>2018-09-03T15:22:56Z</cp:lastPrinted>
  <dcterms:created xsi:type="dcterms:W3CDTF">2018-04-18T15:28:21Z</dcterms:created>
  <dcterms:modified xsi:type="dcterms:W3CDTF">2019-01-18T08:17:54Z</dcterms:modified>
</cp:coreProperties>
</file>